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52"/>
  </p:notesMasterIdLst>
  <p:handoutMasterIdLst>
    <p:handoutMasterId r:id="rId53"/>
  </p:handoutMasterIdLst>
  <p:sldIdLst>
    <p:sldId id="261" r:id="rId5"/>
    <p:sldId id="257" r:id="rId6"/>
    <p:sldId id="262" r:id="rId7"/>
    <p:sldId id="273" r:id="rId8"/>
    <p:sldId id="282" r:id="rId9"/>
    <p:sldId id="283" r:id="rId10"/>
    <p:sldId id="263" r:id="rId11"/>
    <p:sldId id="271" r:id="rId12"/>
    <p:sldId id="278" r:id="rId13"/>
    <p:sldId id="272" r:id="rId14"/>
    <p:sldId id="274" r:id="rId15"/>
    <p:sldId id="275" r:id="rId16"/>
    <p:sldId id="280" r:id="rId17"/>
    <p:sldId id="276" r:id="rId18"/>
    <p:sldId id="277" r:id="rId19"/>
    <p:sldId id="281" r:id="rId20"/>
    <p:sldId id="265"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5" autoAdjust="0"/>
    <p:restoredTop sz="90951" autoAdjust="0"/>
  </p:normalViewPr>
  <p:slideViewPr>
    <p:cSldViewPr snapToGrid="0">
      <p:cViewPr varScale="1">
        <p:scale>
          <a:sx n="62" d="100"/>
          <a:sy n="62" d="100"/>
        </p:scale>
        <p:origin x="-514" y="-77"/>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96" y="6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pPr/>
              <a:t>12/8/2019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pPr/>
              <a:t>‹#›</a:t>
            </a:fld>
            <a:endParaRPr lang="en-US"/>
          </a:p>
        </p:txBody>
      </p:sp>
    </p:spTree>
    <p:extLst>
      <p:ext uri="{BB962C8B-B14F-4D97-AF65-F5344CB8AC3E}">
        <p14:creationId xmlns=""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pPr/>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pPr/>
              <a:t>‹#›</a:t>
            </a:fld>
            <a:endParaRPr lang="en-US"/>
          </a:p>
        </p:txBody>
      </p:sp>
    </p:spTree>
    <p:extLst>
      <p:ext uri="{BB962C8B-B14F-4D97-AF65-F5344CB8AC3E}">
        <p14:creationId xmlns=""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pPr/>
              <a:t>2</a:t>
            </a:fld>
            <a:endParaRPr lang="en-US"/>
          </a:p>
        </p:txBody>
      </p:sp>
    </p:spTree>
    <p:extLst>
      <p:ext uri="{BB962C8B-B14F-4D97-AF65-F5344CB8AC3E}">
        <p14:creationId xmlns="" xmlns:p14="http://schemas.microsoft.com/office/powerpoint/2010/main" val="198030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988627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A29A4-78C8-47AB-BA06-22CB45938951}" type="datetime1">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24771542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D4ACF-2D82-46F2-A8E9-23963AA34E86}" type="datetime1">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2524635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74B5B-21A0-4192-BF4C-38187F1A68D8}" type="datetime1">
              <a:rPr lang="en-US" smtClean="0"/>
              <a:pPr/>
              <a:t>12/8/2019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31124441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5CF7C-B333-48E1-A4A6-83A3C8B73AC0}" type="datetime1">
              <a:rPr lang="en-US" smtClean="0"/>
              <a:pPr/>
              <a:t>12/8/2019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40445679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320762-5CBF-4210-AB54-376B091119F8}" type="datetime1">
              <a:rPr lang="en-US" smtClean="0"/>
              <a:pPr/>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33979065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0DB371-BF5F-4058-A212-1A908E4D2674}" type="datetime1">
              <a:rPr lang="en-US" smtClean="0"/>
              <a:pPr/>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32389767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2" name="Date Placeholder 211"/>
          <p:cNvSpPr>
            <a:spLocks noGrp="1"/>
          </p:cNvSpPr>
          <p:nvPr>
            <p:ph type="dt" sz="half" idx="10"/>
          </p:nvPr>
        </p:nvSpPr>
        <p:spPr/>
        <p:txBody>
          <a:bodyPr/>
          <a:lstStyle/>
          <a:p>
            <a:fld id="{60A4083B-90AA-48CF-BAD5-00AA24D7F288}" type="datetime1">
              <a:rPr lang="en-US" smtClean="0"/>
              <a:pPr/>
              <a:t>12/8/2019</a:t>
            </a:fld>
            <a:endParaRPr lang="en-US"/>
          </a:p>
        </p:txBody>
      </p:sp>
      <p:sp>
        <p:nvSpPr>
          <p:cNvPr id="213" name="Footer Placeholder 212"/>
          <p:cNvSpPr>
            <a:spLocks noGrp="1"/>
          </p:cNvSpPr>
          <p:nvPr>
            <p:ph type="ftr" sz="quarter" idx="11"/>
          </p:nvPr>
        </p:nvSpPr>
        <p:spPr/>
        <p:txBody>
          <a:bodyPr/>
          <a:lstStyle/>
          <a:p>
            <a:endParaRPr lang="en-US" dirty="0"/>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21468172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5BAF629-ECA2-4CF3-B790-9D9BDED98269}" type="datetime1">
              <a:rPr lang="en-US" smtClean="0"/>
              <a:pPr/>
              <a:t>12/8/2019</a:t>
            </a:fld>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 xmlns:p14="http://schemas.microsoft.com/office/powerpoint/2010/main" val="1667374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6203180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0"/>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B51B2453-8663-4C69-AF73-9FD7B1DEC5D0}" type="datetime1">
              <a:rPr lang="en-US" smtClean="0"/>
              <a:pPr/>
              <a:t>12/8/2019</a:t>
            </a:fld>
            <a:endParaRPr lang="en-US"/>
          </a:p>
        </p:txBody>
      </p: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E31375A4-56A4-47D6-9801-1991572033F7}" type="slidenum">
              <a:rPr lang="en-US" smtClean="0"/>
              <a:pPr/>
              <a:t>‹#›</a:t>
            </a:fld>
            <a:endParaRPr lang="en-US"/>
          </a:p>
        </p:txBody>
      </p:sp>
      <p:cxnSp>
        <p:nvCxnSpPr>
          <p:cNvPr id="148" name="Straight Connector 147"/>
          <p:cNvCxnSpPr/>
          <p:nvPr userDrawn="1"/>
        </p:nvCxnSpPr>
        <p:spPr>
          <a:xfrm>
            <a:off x="609600" y="6172200"/>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ciencedirect.com/search/advance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sciencedirect.com/browse/journals-and-book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hyperlink" Target="https://www.scopus.com/feedback/author/request_merge_authors.uri?origin=AuthorNamesList&amp;id=55199878200,57194147024" TargetMode="External"/><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scopus.com/feedback/author/reviewDocument.uri?afwFlowId=1528536268813" TargetMode="Externa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337" y="1197170"/>
            <a:ext cx="9604310" cy="3383280"/>
          </a:xfrm>
        </p:spPr>
        <p:txBody>
          <a:bodyPr/>
          <a:lstStyle/>
          <a:p>
            <a:pPr algn="ctr"/>
            <a:r>
              <a:rPr lang="fa-IR" dirty="0" smtClean="0">
                <a:latin typeface="Times New Roman" panose="02020603050405020304" pitchFamily="18" charset="0"/>
                <a:cs typeface="B Nazanin" panose="00000400000000000000" pitchFamily="2" charset="-78"/>
              </a:rPr>
              <a:t>آشنایی با پایگاه </a:t>
            </a:r>
            <a:r>
              <a:rPr lang="en-US" dirty="0" err="1" smtClean="0">
                <a:latin typeface="Times New Roman" panose="02020603050405020304" pitchFamily="18" charset="0"/>
                <a:cs typeface="B Nazanin" panose="00000400000000000000" pitchFamily="2" charset="-78"/>
              </a:rPr>
              <a:t>ScienceDirect</a:t>
            </a:r>
            <a:r>
              <a:rPr lang="en-US" dirty="0">
                <a:latin typeface="Times New Roman" panose="02020603050405020304" pitchFamily="18" charset="0"/>
                <a:cs typeface="B Nazanin" panose="00000400000000000000" pitchFamily="2" charset="-78"/>
              </a:rPr>
              <a:t/>
            </a:r>
            <a:br>
              <a:rPr lang="en-US" dirty="0">
                <a:latin typeface="Times New Roman" panose="02020603050405020304" pitchFamily="18" charset="0"/>
                <a:cs typeface="B Nazanin" panose="00000400000000000000" pitchFamily="2" charset="-78"/>
              </a:rPr>
            </a:br>
            <a:endParaRPr lang="en-US" dirty="0">
              <a:latin typeface="Times New Roman" panose="02020603050405020304" pitchFamily="18" charset="0"/>
              <a:cs typeface="B Nazanin" panose="00000400000000000000" pitchFamily="2" charset="-78"/>
            </a:endParaRPr>
          </a:p>
        </p:txBody>
      </p:sp>
      <p:sp>
        <p:nvSpPr>
          <p:cNvPr id="3" name="Subtitle 2"/>
          <p:cNvSpPr>
            <a:spLocks noGrp="1"/>
          </p:cNvSpPr>
          <p:nvPr>
            <p:ph type="subTitle" idx="1"/>
          </p:nvPr>
        </p:nvSpPr>
        <p:spPr>
          <a:xfrm>
            <a:off x="1293845" y="5336931"/>
            <a:ext cx="9604310" cy="1318846"/>
          </a:xfrm>
        </p:spPr>
        <p:txBody>
          <a:bodyPr>
            <a:normAutofit/>
          </a:bodyPr>
          <a:lstStyle/>
          <a:p>
            <a:pPr algn="ctr"/>
            <a:r>
              <a:rPr lang="fa-IR" b="1" dirty="0">
                <a:cs typeface="B Nazanin" panose="00000400000000000000" pitchFamily="2" charset="-78"/>
              </a:rPr>
              <a:t>صغری گلمغانی</a:t>
            </a:r>
            <a:endParaRPr lang="en-US" b="1" dirty="0">
              <a:cs typeface="B Nazanin" panose="00000400000000000000" pitchFamily="2" charset="-78"/>
            </a:endParaRPr>
          </a:p>
          <a:p>
            <a:pPr algn="ctr"/>
            <a:endParaRPr lang="fa-IR" b="1" dirty="0">
              <a:cs typeface="B Nazanin" panose="00000400000000000000" pitchFamily="2" charset="-78"/>
            </a:endParaRPr>
          </a:p>
          <a:p>
            <a:pPr algn="ctr"/>
            <a:r>
              <a:rPr lang="fa-IR" b="1" dirty="0">
                <a:cs typeface="B Nazanin" panose="00000400000000000000" pitchFamily="2" charset="-78"/>
              </a:rPr>
              <a:t>رئیس گروه اطلاع رسانی پزشکی و منابع علمی</a:t>
            </a:r>
            <a:endParaRPr lang="en-US" b="1" dirty="0">
              <a:cs typeface="B Nazanin" panose="00000400000000000000" pitchFamily="2" charset="-78"/>
            </a:endParaRPr>
          </a:p>
        </p:txBody>
      </p:sp>
    </p:spTree>
    <p:extLst>
      <p:ext uri="{BB962C8B-B14F-4D97-AF65-F5344CB8AC3E}">
        <p14:creationId xmlns="" xmlns:p14="http://schemas.microsoft.com/office/powerpoint/2010/main" val="1069049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637" y="189816"/>
            <a:ext cx="9601200" cy="1142385"/>
          </a:xfrm>
        </p:spPr>
        <p:txBody>
          <a:bodyPr anchor="ctr">
            <a:normAutofit/>
          </a:bodyPr>
          <a:lstStyle/>
          <a:p>
            <a:r>
              <a:rPr lang="en-US" sz="4400" dirty="0">
                <a:latin typeface="Times New Roman" panose="02020603050405020304" pitchFamily="18" charset="0"/>
                <a:cs typeface="Times New Roman" panose="02020603050405020304" pitchFamily="18" charset="0"/>
              </a:rPr>
              <a:t>Reading</a:t>
            </a:r>
          </a:p>
        </p:txBody>
      </p:sp>
      <p:pic>
        <p:nvPicPr>
          <p:cNvPr id="4" name="Content Placeholder 3"/>
          <p:cNvPicPr>
            <a:picLocks noGrp="1" noChangeAspect="1"/>
          </p:cNvPicPr>
          <p:nvPr>
            <p:ph idx="1"/>
          </p:nvPr>
        </p:nvPicPr>
        <p:blipFill>
          <a:blip r:embed="rId2"/>
          <a:stretch>
            <a:fillRect/>
          </a:stretch>
        </p:blipFill>
        <p:spPr>
          <a:xfrm>
            <a:off x="1393905" y="1471232"/>
            <a:ext cx="9117077" cy="5262077"/>
          </a:xfrm>
          <a:prstGeom prst="rect">
            <a:avLst/>
          </a:prstGeom>
        </p:spPr>
      </p:pic>
      <p:sp>
        <p:nvSpPr>
          <p:cNvPr id="5" name="Rounded Rectangular Callout 4"/>
          <p:cNvSpPr/>
          <p:nvPr/>
        </p:nvSpPr>
        <p:spPr>
          <a:xfrm>
            <a:off x="101601" y="1108364"/>
            <a:ext cx="2484582" cy="1071418"/>
          </a:xfrm>
          <a:prstGeom prst="wedgeRoundRectCallout">
            <a:avLst>
              <a:gd name="adj1" fmla="val 70500"/>
              <a:gd name="adj2" fmla="val 508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Times New Roman" panose="02020603050405020304" pitchFamily="18" charset="0"/>
                <a:cs typeface="Times New Roman" panose="02020603050405020304" pitchFamily="18" charset="0"/>
              </a:rPr>
              <a:t>Reading an article Scroll through the main body of the article 1 , or use the Article outline 2 to navigate to specific sections and quickly access figures, tables and/or supplementary material. </a:t>
            </a:r>
          </a:p>
        </p:txBody>
      </p:sp>
      <p:sp>
        <p:nvSpPr>
          <p:cNvPr id="6" name="Oval 5"/>
          <p:cNvSpPr/>
          <p:nvPr/>
        </p:nvSpPr>
        <p:spPr>
          <a:xfrm>
            <a:off x="3829210" y="2326949"/>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 name="Oval 6"/>
          <p:cNvSpPr/>
          <p:nvPr/>
        </p:nvSpPr>
        <p:spPr>
          <a:xfrm>
            <a:off x="2900217" y="2320022"/>
            <a:ext cx="392545" cy="386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8" name="Rounded Rectangular Callout 7"/>
          <p:cNvSpPr/>
          <p:nvPr/>
        </p:nvSpPr>
        <p:spPr>
          <a:xfrm>
            <a:off x="10510982" y="2022764"/>
            <a:ext cx="1597892" cy="951346"/>
          </a:xfrm>
          <a:prstGeom prst="wedgeRoundRectCallout">
            <a:avLst>
              <a:gd name="adj1" fmla="val -91046"/>
              <a:gd name="adj2" fmla="val -46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Discover more Find Recommended articles 3 ,  Citing articles </a:t>
            </a:r>
            <a:r>
              <a:rPr lang="en-US" sz="1200" dirty="0" smtClean="0">
                <a:latin typeface="Times New Roman" panose="02020603050405020304" pitchFamily="18" charset="0"/>
                <a:cs typeface="Times New Roman" panose="02020603050405020304" pitchFamily="18" charset="0"/>
              </a:rPr>
              <a:t>4</a:t>
            </a:r>
            <a:endParaRPr lang="en-US" sz="1200" dirty="0">
              <a:latin typeface="Times New Roman" panose="02020603050405020304" pitchFamily="18" charset="0"/>
              <a:cs typeface="Times New Roman" panose="02020603050405020304" pitchFamily="18" charset="0"/>
            </a:endParaRPr>
          </a:p>
        </p:txBody>
      </p:sp>
      <p:sp>
        <p:nvSpPr>
          <p:cNvPr id="9" name="Oval 8"/>
          <p:cNvSpPr/>
          <p:nvPr/>
        </p:nvSpPr>
        <p:spPr>
          <a:xfrm>
            <a:off x="9214796" y="4282508"/>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0" name="Oval 9"/>
          <p:cNvSpPr/>
          <p:nvPr/>
        </p:nvSpPr>
        <p:spPr>
          <a:xfrm>
            <a:off x="9424922" y="2179782"/>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1" name="Rounded Rectangular Callout 10"/>
          <p:cNvSpPr/>
          <p:nvPr/>
        </p:nvSpPr>
        <p:spPr>
          <a:xfrm>
            <a:off x="4642428" y="735373"/>
            <a:ext cx="2925618" cy="942109"/>
          </a:xfrm>
          <a:prstGeom prst="wedgeRoundRectCallout">
            <a:avLst>
              <a:gd name="adj1" fmla="val -32083"/>
              <a:gd name="adj2" fmla="val 813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Download the article Use the Download PDF </a:t>
            </a:r>
            <a:r>
              <a:rPr lang="en-US" sz="1200" dirty="0" smtClean="0">
                <a:latin typeface="Times New Roman" panose="02020603050405020304" pitchFamily="18" charset="0"/>
                <a:cs typeface="Times New Roman" panose="02020603050405020304" pitchFamily="18" charset="0"/>
              </a:rPr>
              <a:t>5 </a:t>
            </a:r>
            <a:r>
              <a:rPr lang="en-US" sz="1200" dirty="0">
                <a:latin typeface="Times New Roman" panose="02020603050405020304" pitchFamily="18" charset="0"/>
                <a:cs typeface="Times New Roman" panose="02020603050405020304" pitchFamily="18" charset="0"/>
              </a:rPr>
              <a:t>button to save the PDF article, select your preferred reference manager or file format type to export the citation  </a:t>
            </a:r>
            <a:r>
              <a:rPr lang="en-US" sz="1200" dirty="0" smtClean="0">
                <a:latin typeface="Times New Roman" panose="02020603050405020304" pitchFamily="18" charset="0"/>
                <a:cs typeface="Times New Roman" panose="02020603050405020304" pitchFamily="18" charset="0"/>
              </a:rPr>
              <a:t>6 </a:t>
            </a:r>
            <a:endParaRPr lang="en-US" sz="1200" dirty="0">
              <a:latin typeface="Times New Roman" panose="02020603050405020304" pitchFamily="18" charset="0"/>
              <a:cs typeface="Times New Roman" panose="02020603050405020304" pitchFamily="18" charset="0"/>
            </a:endParaRPr>
          </a:p>
        </p:txBody>
      </p:sp>
      <p:sp>
        <p:nvSpPr>
          <p:cNvPr id="12" name="Oval 11"/>
          <p:cNvSpPr/>
          <p:nvPr/>
        </p:nvSpPr>
        <p:spPr>
          <a:xfrm>
            <a:off x="5393594" y="1877758"/>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3" name="Oval 12"/>
          <p:cNvSpPr/>
          <p:nvPr/>
        </p:nvSpPr>
        <p:spPr>
          <a:xfrm>
            <a:off x="4276020" y="1691569"/>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5" name="Rounded Rectangle 14"/>
          <p:cNvSpPr/>
          <p:nvPr/>
        </p:nvSpPr>
        <p:spPr>
          <a:xfrm>
            <a:off x="8183418" y="4724401"/>
            <a:ext cx="2429164" cy="2008908"/>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2367373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727" y="125162"/>
            <a:ext cx="9601200" cy="1142385"/>
          </a:xfrm>
        </p:spPr>
        <p:txBody>
          <a:bodyPr anchor="ctr">
            <a:normAutofit/>
          </a:bodyPr>
          <a:lstStyle/>
          <a:p>
            <a:r>
              <a:rPr lang="en-US" sz="4400" dirty="0">
                <a:latin typeface="Times New Roman" panose="02020603050405020304" pitchFamily="18" charset="0"/>
                <a:cs typeface="Times New Roman" panose="02020603050405020304" pitchFamily="18" charset="0"/>
              </a:rPr>
              <a:t>Finding Publications</a:t>
            </a:r>
          </a:p>
        </p:txBody>
      </p:sp>
      <p:pic>
        <p:nvPicPr>
          <p:cNvPr id="4" name="Content Placeholder 3"/>
          <p:cNvPicPr>
            <a:picLocks noGrp="1" noChangeAspect="1"/>
          </p:cNvPicPr>
          <p:nvPr>
            <p:ph idx="1"/>
          </p:nvPr>
        </p:nvPicPr>
        <p:blipFill>
          <a:blip r:embed="rId2"/>
          <a:stretch>
            <a:fillRect/>
          </a:stretch>
        </p:blipFill>
        <p:spPr>
          <a:xfrm>
            <a:off x="2062857" y="1169188"/>
            <a:ext cx="7764144" cy="5494812"/>
          </a:xfrm>
          <a:prstGeom prst="rect">
            <a:avLst/>
          </a:prstGeom>
        </p:spPr>
      </p:pic>
      <p:sp>
        <p:nvSpPr>
          <p:cNvPr id="5" name="Rounded Rectangle 4"/>
          <p:cNvSpPr/>
          <p:nvPr/>
        </p:nvSpPr>
        <p:spPr>
          <a:xfrm>
            <a:off x="7869382" y="1154795"/>
            <a:ext cx="840509" cy="225503"/>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371221" y="2438399"/>
            <a:ext cx="1405011" cy="3261014"/>
          </a:xfrm>
          <a:prstGeom prst="rect">
            <a:avLst/>
          </a:prstGeom>
        </p:spPr>
      </p:pic>
      <p:sp>
        <p:nvSpPr>
          <p:cNvPr id="8" name="Rounded Rectangle 7"/>
          <p:cNvSpPr/>
          <p:nvPr/>
        </p:nvSpPr>
        <p:spPr>
          <a:xfrm>
            <a:off x="225801" y="2311573"/>
            <a:ext cx="1667654" cy="359970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220364" y="2641600"/>
            <a:ext cx="489528" cy="3865419"/>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Up Arrow 9"/>
          <p:cNvSpPr/>
          <p:nvPr/>
        </p:nvSpPr>
        <p:spPr>
          <a:xfrm flipH="1">
            <a:off x="1431391" y="3523961"/>
            <a:ext cx="2041237" cy="54494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ular Callout 10"/>
          <p:cNvSpPr/>
          <p:nvPr/>
        </p:nvSpPr>
        <p:spPr>
          <a:xfrm>
            <a:off x="544944" y="1441328"/>
            <a:ext cx="3031347" cy="537888"/>
          </a:xfrm>
          <a:prstGeom prst="wedgeRoundRectCallout">
            <a:avLst>
              <a:gd name="adj1" fmla="val 43463"/>
              <a:gd name="adj2" fmla="val 2240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Filter the list by: Subject area </a:t>
            </a:r>
            <a:endParaRPr lang="fa-IR" dirty="0" smtClean="0">
              <a:latin typeface="Times New Roman" panose="02020603050405020304" pitchFamily="18" charset="0"/>
              <a:cs typeface="Times New Roman" panose="02020603050405020304" pitchFamily="18" charset="0"/>
            </a:endParaRPr>
          </a:p>
        </p:txBody>
      </p:sp>
      <p:sp>
        <p:nvSpPr>
          <p:cNvPr id="12" name="Rounded Rectangular Callout 11"/>
          <p:cNvSpPr/>
          <p:nvPr/>
        </p:nvSpPr>
        <p:spPr>
          <a:xfrm>
            <a:off x="7509164" y="1893454"/>
            <a:ext cx="2087418" cy="459655"/>
          </a:xfrm>
          <a:prstGeom prst="wedgeRoundRectCallout">
            <a:avLst>
              <a:gd name="adj1" fmla="val 4775"/>
              <a:gd name="adj2" fmla="val 1368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Filter the list by</a:t>
            </a:r>
            <a:r>
              <a:rPr lang="en-US" sz="1200" dirty="0" smtClean="0">
                <a:latin typeface="Times New Roman" panose="02020603050405020304" pitchFamily="18" charset="0"/>
                <a:cs typeface="Times New Roman" panose="02020603050405020304" pitchFamily="18" charset="0"/>
              </a:rPr>
              <a:t>: Alphabetical</a:t>
            </a:r>
            <a:endParaRPr lang="en-US" sz="1200" dirty="0">
              <a:latin typeface="Times New Roman" panose="02020603050405020304" pitchFamily="18" charset="0"/>
              <a:cs typeface="Times New Roman" panose="02020603050405020304" pitchFamily="18" charset="0"/>
            </a:endParaRPr>
          </a:p>
        </p:txBody>
      </p:sp>
      <p:sp>
        <p:nvSpPr>
          <p:cNvPr id="13" name="Rounded Rectangular Callout 12"/>
          <p:cNvSpPr/>
          <p:nvPr/>
        </p:nvSpPr>
        <p:spPr>
          <a:xfrm>
            <a:off x="3142182" y="3921500"/>
            <a:ext cx="868217" cy="475385"/>
          </a:xfrm>
          <a:prstGeom prst="wedgeRoundRectCallout">
            <a:avLst>
              <a:gd name="adj1" fmla="val -47429"/>
              <a:gd name="adj2" fmla="val 1114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Source type </a:t>
            </a:r>
          </a:p>
        </p:txBody>
      </p:sp>
      <p:sp>
        <p:nvSpPr>
          <p:cNvPr id="14" name="Rounded Rectangle 13"/>
          <p:cNvSpPr/>
          <p:nvPr/>
        </p:nvSpPr>
        <p:spPr>
          <a:xfrm>
            <a:off x="2346036" y="5449455"/>
            <a:ext cx="1295994" cy="82203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0160703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80580"/>
            <a:ext cx="9601200" cy="1142385"/>
          </a:xfrm>
        </p:spPr>
        <p:txBody>
          <a:bodyPr anchor="ctr">
            <a:normAutofit/>
          </a:bodyPr>
          <a:lstStyle/>
          <a:p>
            <a:r>
              <a:rPr lang="en-US" sz="4400" dirty="0">
                <a:latin typeface="Times New Roman" panose="02020603050405020304" pitchFamily="18" charset="0"/>
                <a:cs typeface="Times New Roman" panose="02020603050405020304" pitchFamily="18" charset="0"/>
              </a:rPr>
              <a:t>Book Homepage</a:t>
            </a:r>
          </a:p>
        </p:txBody>
      </p:sp>
      <p:pic>
        <p:nvPicPr>
          <p:cNvPr id="4" name="Content Placeholder 3"/>
          <p:cNvPicPr>
            <a:picLocks noGrp="1" noChangeAspect="1"/>
          </p:cNvPicPr>
          <p:nvPr>
            <p:ph idx="1"/>
          </p:nvPr>
        </p:nvPicPr>
        <p:blipFill>
          <a:blip r:embed="rId2"/>
          <a:stretch>
            <a:fillRect/>
          </a:stretch>
        </p:blipFill>
        <p:spPr>
          <a:xfrm>
            <a:off x="794328" y="1168758"/>
            <a:ext cx="6576291" cy="5449676"/>
          </a:xfrm>
          <a:prstGeom prst="rect">
            <a:avLst/>
          </a:prstGeom>
        </p:spPr>
      </p:pic>
      <p:sp>
        <p:nvSpPr>
          <p:cNvPr id="6" name="Rounded Rectangle 5"/>
          <p:cNvSpPr/>
          <p:nvPr/>
        </p:nvSpPr>
        <p:spPr>
          <a:xfrm>
            <a:off x="2406073" y="3482158"/>
            <a:ext cx="3523672" cy="325694"/>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00545" y="4068617"/>
            <a:ext cx="1505528" cy="277091"/>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929745" y="1955599"/>
            <a:ext cx="6031348" cy="4843032"/>
          </a:xfrm>
          <a:prstGeom prst="rect">
            <a:avLst/>
          </a:prstGeom>
        </p:spPr>
      </p:pic>
      <p:sp>
        <p:nvSpPr>
          <p:cNvPr id="9" name="Rounded Rectangle 8"/>
          <p:cNvSpPr/>
          <p:nvPr/>
        </p:nvSpPr>
        <p:spPr>
          <a:xfrm>
            <a:off x="5929746" y="2032001"/>
            <a:ext cx="1440874" cy="360217"/>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617232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97280" y="1459992"/>
            <a:ext cx="9601200" cy="3810000"/>
          </a:xfrm>
        </p:spPr>
        <p:txBody>
          <a:bodyPr>
            <a:normAutofit/>
          </a:bodyPr>
          <a:lstStyle/>
          <a:p>
            <a:pPr marL="0" indent="0" algn="ctr">
              <a:buNone/>
            </a:pPr>
            <a:endParaRPr lang="fa-IR" sz="5400" dirty="0" smtClean="0">
              <a:solidFill>
                <a:srgbClr val="C00000"/>
              </a:solidFill>
              <a:cs typeface="B Titr" panose="00000700000000000000" pitchFamily="2" charset="-78"/>
            </a:endParaRPr>
          </a:p>
          <a:p>
            <a:pPr marL="0" indent="0" algn="ctr">
              <a:buNone/>
            </a:pPr>
            <a:r>
              <a:rPr lang="fa-IR" sz="5400" dirty="0" smtClean="0">
                <a:solidFill>
                  <a:srgbClr val="C00000"/>
                </a:solidFill>
                <a:cs typeface="B Titr" panose="00000700000000000000" pitchFamily="2" charset="-78"/>
              </a:rPr>
              <a:t>کار عملی</a:t>
            </a:r>
            <a:endParaRPr lang="en-US" sz="5400" dirty="0">
              <a:solidFill>
                <a:srgbClr val="C00000"/>
              </a:solidFill>
              <a:cs typeface="B Titr" panose="00000700000000000000" pitchFamily="2" charset="-78"/>
            </a:endParaRPr>
          </a:p>
        </p:txBody>
      </p:sp>
    </p:spTree>
    <p:extLst>
      <p:ext uri="{BB962C8B-B14F-4D97-AF65-F5344CB8AC3E}">
        <p14:creationId xmlns="" xmlns:p14="http://schemas.microsoft.com/office/powerpoint/2010/main" val="7815238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226762"/>
            <a:ext cx="9601200" cy="1142385"/>
          </a:xfrm>
        </p:spPr>
        <p:txBody>
          <a:bodyPr anchor="ctr">
            <a:normAutofit/>
          </a:bodyPr>
          <a:lstStyle/>
          <a:p>
            <a:r>
              <a:rPr lang="en-US" sz="4400" dirty="0">
                <a:latin typeface="Times New Roman" panose="02020603050405020304" pitchFamily="18" charset="0"/>
                <a:cs typeface="Times New Roman" panose="02020603050405020304" pitchFamily="18" charset="0"/>
              </a:rPr>
              <a:t>Journal </a:t>
            </a:r>
            <a:r>
              <a:rPr lang="en-US" sz="4400" dirty="0" smtClean="0">
                <a:latin typeface="Times New Roman" panose="02020603050405020304" pitchFamily="18" charset="0"/>
                <a:cs typeface="Times New Roman" panose="02020603050405020304" pitchFamily="18" charset="0"/>
              </a:rPr>
              <a:t>Homepage</a:t>
            </a:r>
            <a:endParaRPr lang="en-US" sz="4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371763" y="1369147"/>
            <a:ext cx="6230305" cy="5271797"/>
          </a:xfrm>
          <a:prstGeom prst="rect">
            <a:avLst/>
          </a:prstGeom>
        </p:spPr>
      </p:pic>
      <p:sp>
        <p:nvSpPr>
          <p:cNvPr id="5" name="Rounded Rectangle 4"/>
          <p:cNvSpPr/>
          <p:nvPr/>
        </p:nvSpPr>
        <p:spPr>
          <a:xfrm>
            <a:off x="5200073" y="2364509"/>
            <a:ext cx="1034472" cy="5080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616037" y="2105890"/>
            <a:ext cx="1216513" cy="214283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073564" y="2364509"/>
            <a:ext cx="1034472" cy="74352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073564" y="3755663"/>
            <a:ext cx="1103745" cy="49306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6245791" y="2872508"/>
            <a:ext cx="5758195" cy="3933103"/>
          </a:xfrm>
          <a:prstGeom prst="rect">
            <a:avLst/>
          </a:prstGeom>
        </p:spPr>
      </p:pic>
      <p:sp>
        <p:nvSpPr>
          <p:cNvPr id="12" name="Rounded Rectangle 11"/>
          <p:cNvSpPr/>
          <p:nvPr/>
        </p:nvSpPr>
        <p:spPr>
          <a:xfrm>
            <a:off x="6330638" y="2946400"/>
            <a:ext cx="4494379" cy="73890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479540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873" y="217525"/>
            <a:ext cx="9601200" cy="1142385"/>
          </a:xfrm>
        </p:spPr>
        <p:txBody>
          <a:bodyPr anchor="ctr">
            <a:normAutofit/>
          </a:bodyPr>
          <a:lstStyle/>
          <a:p>
            <a:r>
              <a:rPr lang="en-US" sz="4400" dirty="0" smtClean="0">
                <a:latin typeface="Times New Roman" panose="02020603050405020304" pitchFamily="18" charset="0"/>
                <a:cs typeface="Times New Roman" panose="02020603050405020304" pitchFamily="18" charset="0"/>
              </a:rPr>
              <a:t>Open Access</a:t>
            </a:r>
            <a:endParaRPr lang="en-US" sz="4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403927" y="1359909"/>
            <a:ext cx="9245600" cy="5186838"/>
          </a:xfrm>
          <a:prstGeom prst="rect">
            <a:avLst/>
          </a:prstGeom>
        </p:spPr>
      </p:pic>
      <p:sp>
        <p:nvSpPr>
          <p:cNvPr id="5" name="Rounded Rectangular Callout 4"/>
          <p:cNvSpPr/>
          <p:nvPr/>
        </p:nvSpPr>
        <p:spPr>
          <a:xfrm>
            <a:off x="230909" y="3953328"/>
            <a:ext cx="1690255" cy="720437"/>
          </a:xfrm>
          <a:prstGeom prst="wedgeRoundRectCallout">
            <a:avLst>
              <a:gd name="adj1" fmla="val 55534"/>
              <a:gd name="adj2" fmla="val 2278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 list of open access journals </a:t>
            </a:r>
          </a:p>
        </p:txBody>
      </p:sp>
    </p:spTree>
    <p:extLst>
      <p:ext uri="{BB962C8B-B14F-4D97-AF65-F5344CB8AC3E}">
        <p14:creationId xmlns="" xmlns:p14="http://schemas.microsoft.com/office/powerpoint/2010/main" val="2046872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97280" y="1459992"/>
            <a:ext cx="9601200" cy="3810000"/>
          </a:xfrm>
        </p:spPr>
        <p:txBody>
          <a:bodyPr>
            <a:normAutofit/>
          </a:bodyPr>
          <a:lstStyle/>
          <a:p>
            <a:pPr marL="0" indent="0" algn="ctr">
              <a:buNone/>
            </a:pPr>
            <a:endParaRPr lang="fa-IR" sz="5400" dirty="0" smtClean="0">
              <a:solidFill>
                <a:srgbClr val="C00000"/>
              </a:solidFill>
              <a:cs typeface="B Titr" panose="00000700000000000000" pitchFamily="2" charset="-78"/>
            </a:endParaRPr>
          </a:p>
          <a:p>
            <a:pPr marL="0" indent="0" algn="ctr">
              <a:buNone/>
            </a:pPr>
            <a:r>
              <a:rPr lang="fa-IR" sz="5400" dirty="0" smtClean="0">
                <a:solidFill>
                  <a:srgbClr val="C00000"/>
                </a:solidFill>
                <a:cs typeface="B Titr" panose="00000700000000000000" pitchFamily="2" charset="-78"/>
              </a:rPr>
              <a:t>کار عملی</a:t>
            </a:r>
            <a:endParaRPr lang="en-US" sz="5400" dirty="0">
              <a:solidFill>
                <a:srgbClr val="C00000"/>
              </a:solidFill>
              <a:cs typeface="B Titr" panose="00000700000000000000" pitchFamily="2" charset="-78"/>
            </a:endParaRPr>
          </a:p>
        </p:txBody>
      </p:sp>
    </p:spTree>
    <p:extLst>
      <p:ext uri="{BB962C8B-B14F-4D97-AF65-F5344CB8AC3E}">
        <p14:creationId xmlns="" xmlns:p14="http://schemas.microsoft.com/office/powerpoint/2010/main" val="20120434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fa-IR" dirty="0" smtClean="0">
                <a:cs typeface="B Nazanin" panose="00000400000000000000" pitchFamily="2" charset="-78"/>
              </a:rPr>
              <a:t>از توجه شما سپاسگزارم</a:t>
            </a:r>
            <a:endParaRPr lang="en-US" dirty="0">
              <a:cs typeface="B Nazanin" panose="00000400000000000000" pitchFamily="2" charset="-78"/>
            </a:endParaRPr>
          </a:p>
        </p:txBody>
      </p:sp>
      <p:sp>
        <p:nvSpPr>
          <p:cNvPr id="3" name="Text Placeholder 2"/>
          <p:cNvSpPr>
            <a:spLocks noGrp="1"/>
          </p:cNvSpPr>
          <p:nvPr>
            <p:ph type="body" idx="1"/>
          </p:nvPr>
        </p:nvSpPr>
        <p:spPr/>
        <p:txBody>
          <a:bodyPr>
            <a:noAutofit/>
          </a:bodyPr>
          <a:lstStyle/>
          <a:p>
            <a:r>
              <a:rPr lang="fa-IR" sz="2800" b="1" smtClean="0">
                <a:cs typeface="B Nazanin" panose="00000400000000000000" pitchFamily="2" charset="-78"/>
              </a:rPr>
              <a:t>1398</a:t>
            </a:r>
            <a:endParaRPr lang="en-US" sz="2800" b="1" dirty="0">
              <a:cs typeface="B Nazanin" panose="00000400000000000000" pitchFamily="2" charset="-78"/>
            </a:endParaRPr>
          </a:p>
        </p:txBody>
      </p:sp>
    </p:spTree>
    <p:extLst>
      <p:ext uri="{BB962C8B-B14F-4D97-AF65-F5344CB8AC3E}">
        <p14:creationId xmlns="" xmlns:p14="http://schemas.microsoft.com/office/powerpoint/2010/main" val="23622963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2687638" y="1624013"/>
            <a:ext cx="5718175" cy="1646237"/>
          </a:xfrm>
        </p:spPr>
        <p:txBody>
          <a:bodyPr/>
          <a:lstStyle/>
          <a:p>
            <a:pPr algn="ctr" eaLnBrk="1" hangingPunct="1"/>
            <a:r>
              <a:rPr lang="en-US" altLang="en-US" sz="8800" b="1" smtClean="0">
                <a:latin typeface="Times New Roman" pitchFamily="18" charset="0"/>
                <a:cs typeface="Times New Roman" pitchFamily="18" charset="0"/>
              </a:rPr>
              <a:t>Scopus</a:t>
            </a:r>
          </a:p>
        </p:txBody>
      </p:sp>
      <p:sp>
        <p:nvSpPr>
          <p:cNvPr id="6147" name="Subtitle 2"/>
          <p:cNvSpPr>
            <a:spLocks noGrp="1"/>
          </p:cNvSpPr>
          <p:nvPr>
            <p:ph type="subTitle" idx="1"/>
          </p:nvPr>
        </p:nvSpPr>
        <p:spPr>
          <a:xfrm>
            <a:off x="2152650" y="4051300"/>
            <a:ext cx="7007225" cy="2200275"/>
          </a:xfrm>
        </p:spPr>
        <p:txBody>
          <a:bodyPr/>
          <a:lstStyle/>
          <a:p>
            <a:pPr algn="ctr" eaLnBrk="1" hangingPunct="1">
              <a:defRPr/>
            </a:pPr>
            <a:r>
              <a:rPr lang="fa-IR" altLang="en-US" sz="3600" dirty="0" smtClean="0">
                <a:solidFill>
                  <a:srgbClr val="C00000"/>
                </a:solidFill>
                <a:cs typeface="B Nazanin" panose="00000400000000000000" pitchFamily="2" charset="-78"/>
              </a:rPr>
              <a:t>صغری گلمغانی</a:t>
            </a:r>
          </a:p>
          <a:p>
            <a:pPr algn="ctr" rtl="1">
              <a:defRPr/>
            </a:pPr>
            <a:endParaRPr lang="fa-IR" sz="2000" b="1" dirty="0" smtClean="0">
              <a:cs typeface="B Lotus" panose="00000400000000000000" pitchFamily="2" charset="-78"/>
            </a:endParaRPr>
          </a:p>
          <a:p>
            <a:pPr algn="ctr" rtl="1">
              <a:defRPr/>
            </a:pPr>
            <a:r>
              <a:rPr lang="fa-IR" sz="2000" b="1" dirty="0" smtClean="0">
                <a:cs typeface="B Lotus" panose="00000400000000000000" pitchFamily="2" charset="-78"/>
              </a:rPr>
              <a:t>کارشناس ارشد علم اطلاعات و دانش شناسی</a:t>
            </a:r>
          </a:p>
          <a:p>
            <a:pPr algn="ctr" rtl="1">
              <a:defRPr/>
            </a:pPr>
            <a:r>
              <a:rPr lang="fa-IR" sz="2000" b="1" dirty="0" smtClean="0">
                <a:cs typeface="B Lotus" panose="00000400000000000000" pitchFamily="2" charset="-78"/>
              </a:rPr>
              <a:t>گرایش مدیریت اطلاعات</a:t>
            </a:r>
          </a:p>
          <a:p>
            <a:pPr algn="ctr" eaLnBrk="1" hangingPunct="1">
              <a:defRPr/>
            </a:pPr>
            <a:endParaRPr lang="en-US" altLang="en-US" sz="3600" dirty="0" smtClean="0">
              <a:solidFill>
                <a:srgbClr val="C00000"/>
              </a:solidFill>
              <a:cs typeface="2  Titr" panose="00000700000000000000" pitchFamily="2" charset="-78"/>
            </a:endParaRPr>
          </a:p>
        </p:txBody>
      </p:sp>
      <p:pic>
        <p:nvPicPr>
          <p:cNvPr id="5124" name="Picture 3"/>
          <p:cNvPicPr>
            <a:picLocks noChangeAspect="1" noChangeArrowheads="1"/>
          </p:cNvPicPr>
          <p:nvPr/>
        </p:nvPicPr>
        <p:blipFill>
          <a:blip r:embed="rId2"/>
          <a:srcRect/>
          <a:stretch>
            <a:fillRect/>
          </a:stretch>
        </p:blipFill>
        <p:spPr bwMode="auto">
          <a:xfrm>
            <a:off x="10750550" y="153988"/>
            <a:ext cx="1082675" cy="1047750"/>
          </a:xfrm>
          <a:prstGeom prst="rect">
            <a:avLst/>
          </a:prstGeom>
          <a:noFill/>
          <a:ln w="9525">
            <a:noFill/>
            <a:miter lim="800000"/>
            <a:headEnd/>
            <a:tailEnd/>
          </a:ln>
        </p:spPr>
      </p:pic>
      <p:sp>
        <p:nvSpPr>
          <p:cNvPr id="5125" name="Rectangle 4"/>
          <p:cNvSpPr>
            <a:spLocks noChangeArrowheads="1"/>
          </p:cNvSpPr>
          <p:nvPr/>
        </p:nvSpPr>
        <p:spPr bwMode="auto">
          <a:xfrm>
            <a:off x="10617200" y="1201738"/>
            <a:ext cx="1349375" cy="307975"/>
          </a:xfrm>
          <a:prstGeom prst="rect">
            <a:avLst/>
          </a:prstGeom>
          <a:noFill/>
          <a:ln w="9525">
            <a:noFill/>
            <a:miter lim="800000"/>
            <a:headEnd/>
            <a:tailEnd/>
          </a:ln>
        </p:spPr>
        <p:txBody>
          <a:bodyPr wrap="none">
            <a:spAutoFit/>
          </a:bodyPr>
          <a:lstStyle/>
          <a:p>
            <a:pPr indent="-554038" algn="just" rtl="1"/>
            <a:r>
              <a:rPr lang="fa-IR" altLang="en-US" sz="1400" b="1">
                <a:solidFill>
                  <a:schemeClr val="bg1"/>
                </a:solidFill>
                <a:latin typeface="Times New Roman" pitchFamily="18" charset="0"/>
                <a:ea typeface="Times New Roman" pitchFamily="18" charset="0"/>
                <a:cs typeface="IranNastaliq" pitchFamily="18" charset="0"/>
              </a:rPr>
              <a:t>معاونت تحقيقات و فناوري</a:t>
            </a:r>
            <a:endParaRPr lang="en-US" altLang="en-US" sz="1400">
              <a:solidFill>
                <a:schemeClr val="bg1"/>
              </a:solidFill>
              <a:latin typeface="Times New Roman" pitchFamily="18" charset="0"/>
              <a:ea typeface="Times New Roman" pitchFamily="18" charset="0"/>
              <a:cs typeface="IranNastaliq" pitchFamily="18"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77863" y="484188"/>
            <a:ext cx="8596312" cy="1169987"/>
          </a:xfrm>
        </p:spPr>
        <p:txBody>
          <a:bodyPr/>
          <a:lstStyle/>
          <a:p>
            <a:pPr algn="ctr"/>
            <a:r>
              <a:rPr lang="en-US" altLang="en-US" sz="5400" b="1" smtClean="0">
                <a:latin typeface="Times New Roman" pitchFamily="18" charset="0"/>
                <a:cs typeface="Times New Roman" pitchFamily="18" charset="0"/>
              </a:rPr>
              <a:t>Scopus </a:t>
            </a:r>
          </a:p>
        </p:txBody>
      </p:sp>
      <p:sp>
        <p:nvSpPr>
          <p:cNvPr id="6147" name="Content Placeholder 2"/>
          <p:cNvSpPr>
            <a:spLocks noGrp="1"/>
          </p:cNvSpPr>
          <p:nvPr>
            <p:ph idx="1"/>
          </p:nvPr>
        </p:nvSpPr>
        <p:spPr>
          <a:xfrm>
            <a:off x="677863" y="1654175"/>
            <a:ext cx="8916987" cy="4897438"/>
          </a:xfrm>
        </p:spPr>
        <p:txBody>
          <a:bodyPr/>
          <a:lstStyle/>
          <a:p>
            <a:pPr algn="just" rtl="1"/>
            <a:r>
              <a:rPr lang="fa-IR" altLang="en-US" sz="1800" b="1" smtClean="0">
                <a:latin typeface="Times New Roman" pitchFamily="18" charset="0"/>
                <a:cs typeface="B Nazanin" pitchFamily="2" charset="-78"/>
              </a:rPr>
              <a:t>مقدمه</a:t>
            </a:r>
            <a:endParaRPr lang="en-US" altLang="en-US" sz="1800" smtClean="0">
              <a:latin typeface="Times New Roman" pitchFamily="18" charset="0"/>
              <a:cs typeface="B Nazanin" pitchFamily="2" charset="-78"/>
            </a:endParaRPr>
          </a:p>
          <a:p>
            <a:pPr algn="just" rtl="1"/>
            <a:r>
              <a:rPr lang="fa-IR" altLang="en-US" sz="1800" smtClean="0">
                <a:latin typeface="Times New Roman" pitchFamily="18" charset="0"/>
                <a:cs typeface="B Nazanin" pitchFamily="2" charset="-78"/>
              </a:rPr>
              <a:t>بانک اطلاعاتي </a:t>
            </a:r>
            <a:r>
              <a:rPr lang="en-US" altLang="en-US" sz="1800" smtClean="0">
                <a:latin typeface="Times New Roman" pitchFamily="18" charset="0"/>
                <a:cs typeface="B Nazanin" pitchFamily="2" charset="-78"/>
              </a:rPr>
              <a:t>Scopus</a:t>
            </a:r>
            <a:r>
              <a:rPr lang="fa-IR" altLang="en-US" sz="1800" smtClean="0">
                <a:latin typeface="Times New Roman" pitchFamily="18" charset="0"/>
                <a:cs typeface="B Nazanin" pitchFamily="2" charset="-78"/>
              </a:rPr>
              <a:t> بزرگترين بانک استنادي و چکيده نويسي جهان است که توسط </a:t>
            </a:r>
            <a:r>
              <a:rPr lang="en-US" altLang="en-US" sz="1800" smtClean="0">
                <a:latin typeface="Times New Roman" pitchFamily="18" charset="0"/>
                <a:cs typeface="B Nazanin" pitchFamily="2" charset="-78"/>
              </a:rPr>
              <a:t>Elsevier</a:t>
            </a:r>
            <a:r>
              <a:rPr lang="fa-IR" altLang="en-US" sz="1800" smtClean="0">
                <a:latin typeface="Times New Roman" pitchFamily="18" charset="0"/>
                <a:cs typeface="B Nazanin" pitchFamily="2" charset="-78"/>
              </a:rPr>
              <a:t> ناشر هلندي </a:t>
            </a:r>
            <a:r>
              <a:rPr lang="en-US" altLang="en-US" sz="1800" smtClean="0">
                <a:latin typeface="Times New Roman" pitchFamily="18" charset="0"/>
                <a:cs typeface="B Nazanin" pitchFamily="2" charset="-78"/>
              </a:rPr>
              <a:t> Science Direct  </a:t>
            </a:r>
            <a:r>
              <a:rPr lang="fa-IR" altLang="en-US" sz="1800" smtClean="0">
                <a:latin typeface="Times New Roman" pitchFamily="18" charset="0"/>
                <a:cs typeface="B Nazanin" pitchFamily="2" charset="-78"/>
              </a:rPr>
              <a:t> راه اندازي شده و در واقع يکي از رقيبان پايگاه استنادي </a:t>
            </a:r>
            <a:r>
              <a:rPr lang="en-US" altLang="en-US" sz="1800" smtClean="0">
                <a:latin typeface="Times New Roman" pitchFamily="18" charset="0"/>
                <a:cs typeface="B Nazanin" pitchFamily="2" charset="-78"/>
              </a:rPr>
              <a:t> ISI</a:t>
            </a:r>
            <a:r>
              <a:rPr lang="fa-IR" altLang="en-US" sz="1800" smtClean="0">
                <a:latin typeface="Times New Roman" pitchFamily="18" charset="0"/>
                <a:cs typeface="B Nazanin" pitchFamily="2" charset="-78"/>
              </a:rPr>
              <a:t>آمريکا مي باشد.</a:t>
            </a:r>
            <a:endParaRPr lang="en-US" altLang="en-US" sz="1800" smtClean="0">
              <a:latin typeface="Times New Roman" pitchFamily="18" charset="0"/>
              <a:cs typeface="B Nazanin" pitchFamily="2" charset="-78"/>
            </a:endParaRPr>
          </a:p>
          <a:p>
            <a:pPr algn="just" rtl="1"/>
            <a:r>
              <a:rPr lang="fa-IR" altLang="en-US" sz="1800" smtClean="0">
                <a:latin typeface="Times New Roman" pitchFamily="18" charset="0"/>
                <a:cs typeface="B Nazanin" pitchFamily="2" charset="-78"/>
              </a:rPr>
              <a:t>در حال حاضر این پایگاه بیش از 22800 عنوان ژورنال، 15000 عنوان کتاب، بیش از70 میلیون رکورد از 5000 ناشر را از سال 1970 تا حال حاضر به صورت روزآمد ارائه می کند</a:t>
            </a:r>
          </a:p>
          <a:p>
            <a:pPr algn="just" rtl="1"/>
            <a:r>
              <a:rPr lang="fa-IR" altLang="en-US" sz="1800" smtClean="0">
                <a:latin typeface="Times New Roman" pitchFamily="18" charset="0"/>
                <a:cs typeface="B Nazanin" pitchFamily="2" charset="-78"/>
              </a:rPr>
              <a:t>اين پايگاه ابزار خوبي پژوهشگران در حوزه هاي مختلف است که نه تنها اطلاعات مقالات و چکيده آنها بلکه ميزان استنادات آنها را نيز بيان مي کند</a:t>
            </a:r>
            <a:r>
              <a:rPr lang="en-US" altLang="en-US" sz="1800" smtClean="0">
                <a:latin typeface="Times New Roman" pitchFamily="18" charset="0"/>
                <a:cs typeface="B Nazanin" pitchFamily="2" charset="-78"/>
              </a:rPr>
              <a:t>.</a:t>
            </a:r>
            <a:r>
              <a:rPr lang="fa-IR" altLang="en-US" sz="1800" smtClean="0">
                <a:latin typeface="Times New Roman" pitchFamily="18" charset="0"/>
                <a:cs typeface="B Nazanin" pitchFamily="2" charset="-78"/>
              </a:rPr>
              <a:t> به عبارت ديگر علاوه بر جستجو و دسترسي به مقالات معتبر مي توان فعال ترين نويسنده، سازمان، مراکز تحقيقاتي و مجلات هسته را در حوزه موضوعي خاص تعيين و رتبه بندي کرد</a:t>
            </a:r>
            <a:r>
              <a:rPr lang="en-US" altLang="en-US" sz="1800" smtClean="0">
                <a:latin typeface="Times New Roman" pitchFamily="18" charset="0"/>
                <a:cs typeface="B Nazanin" pitchFamily="2" charset="-78"/>
              </a:rPr>
              <a:t>. </a:t>
            </a:r>
            <a:r>
              <a:rPr lang="fa-IR" altLang="en-US" sz="1800" smtClean="0">
                <a:latin typeface="Times New Roman" pitchFamily="18" charset="0"/>
                <a:cs typeface="B Nazanin" pitchFamily="2" charset="-78"/>
              </a:rPr>
              <a:t>با ثبت نام در اين بانک وارائه پست الکترونيکي خود، بطور روزآمد از مقالات و اطلاعات جديد منتشر شده در حوزه موضوعي خود از طريق پست الکترونيکي اطلاع کسب نماييد</a:t>
            </a:r>
            <a:r>
              <a:rPr lang="en-US" altLang="en-US" sz="1800" smtClean="0">
                <a:latin typeface="Times New Roman" pitchFamily="18" charset="0"/>
                <a:cs typeface="B Nazanin" pitchFamily="2" charset="-78"/>
              </a:rPr>
              <a:t>.</a:t>
            </a:r>
          </a:p>
          <a:p>
            <a:pPr algn="just" rtl="1"/>
            <a:r>
              <a:rPr lang="fa-IR" altLang="en-US" sz="1800" smtClean="0">
                <a:latin typeface="Times New Roman" pitchFamily="18" charset="0"/>
                <a:cs typeface="B Nazanin" pitchFamily="2" charset="-78"/>
              </a:rPr>
              <a:t>صفحه اصلي سايت </a:t>
            </a:r>
            <a:r>
              <a:rPr lang="en-US" altLang="en-US" sz="1800" smtClean="0">
                <a:latin typeface="Times New Roman" pitchFamily="18" charset="0"/>
                <a:cs typeface="B Nazanin" pitchFamily="2" charset="-78"/>
              </a:rPr>
              <a:t>Scopus</a:t>
            </a:r>
            <a:r>
              <a:rPr lang="fa-IR" altLang="en-US" sz="1800" smtClean="0">
                <a:latin typeface="Times New Roman" pitchFamily="18" charset="0"/>
                <a:cs typeface="B Nazanin" pitchFamily="2" charset="-78"/>
              </a:rPr>
              <a:t> از 5 قسمت تشکيل شده است : </a:t>
            </a:r>
            <a:endParaRPr lang="en-US" altLang="en-US" sz="1800" smtClean="0">
              <a:latin typeface="Times New Roman" pitchFamily="18" charset="0"/>
              <a:cs typeface="B Nazanin" pitchFamily="2" charset="-78"/>
            </a:endParaRPr>
          </a:p>
          <a:p>
            <a:r>
              <a:rPr lang="en-US" altLang="en-US" sz="1800" smtClean="0">
                <a:latin typeface="Times New Roman" pitchFamily="18" charset="0"/>
                <a:cs typeface="B Nazanin" pitchFamily="2" charset="-78"/>
              </a:rPr>
              <a:t>1-Search </a:t>
            </a:r>
            <a:r>
              <a:rPr lang="fa-IR" altLang="en-US" sz="1800" smtClean="0">
                <a:latin typeface="Times New Roman" pitchFamily="18" charset="0"/>
                <a:cs typeface="B Nazanin" pitchFamily="2" charset="-78"/>
              </a:rPr>
              <a:t>   </a:t>
            </a:r>
            <a:r>
              <a:rPr lang="en-US" altLang="en-US" sz="1800" smtClean="0">
                <a:latin typeface="Times New Roman" pitchFamily="18" charset="0"/>
                <a:cs typeface="B Nazanin" pitchFamily="2" charset="-78"/>
              </a:rPr>
              <a:t> 2-Sources     3-Alerts       4-List         5-Help      6-SciVal</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fa-IR" sz="3600" dirty="0" smtClean="0">
                <a:latin typeface="Times New Roman" panose="02020603050405020304" pitchFamily="18" charset="0"/>
                <a:cs typeface="B Nazanin" panose="00000400000000000000" pitchFamily="2" charset="-78"/>
              </a:rPr>
              <a:t>معرفی پایگاه </a:t>
            </a:r>
            <a:r>
              <a:rPr lang="en-US" sz="3600" dirty="0" smtClean="0">
                <a:latin typeface="Times New Roman" panose="02020603050405020304" pitchFamily="18" charset="0"/>
                <a:cs typeface="B Nazanin" panose="00000400000000000000" pitchFamily="2" charset="-78"/>
              </a:rPr>
              <a:t>Sciences Direct</a:t>
            </a:r>
            <a:endParaRPr lang="en-US" sz="3600" dirty="0">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1105469" y="1646239"/>
            <a:ext cx="10017455" cy="4429246"/>
          </a:xfrm>
        </p:spPr>
        <p:txBody>
          <a:bodyPr>
            <a:normAutofit fontScale="92500" lnSpcReduction="20000"/>
          </a:bodyPr>
          <a:lstStyle/>
          <a:p>
            <a:r>
              <a:rPr lang="en-US" sz="3200" dirty="0">
                <a:latin typeface="Times New Roman" panose="02020603050405020304" pitchFamily="18" charset="0"/>
                <a:cs typeface="Times New Roman" panose="02020603050405020304" pitchFamily="18" charset="0"/>
              </a:rPr>
              <a:t>Currently 250,000 articles on </a:t>
            </a:r>
            <a:r>
              <a:rPr lang="en-US" sz="3200" dirty="0" smtClean="0">
                <a:latin typeface="Times New Roman" panose="02020603050405020304" pitchFamily="18" charset="0"/>
                <a:cs typeface="Times New Roman" panose="02020603050405020304" pitchFamily="18" charset="0"/>
              </a:rPr>
              <a:t>Science Direct </a:t>
            </a:r>
            <a:r>
              <a:rPr lang="en-US" sz="3200" dirty="0">
                <a:latin typeface="Times New Roman" panose="02020603050405020304" pitchFamily="18" charset="0"/>
                <a:cs typeface="Times New Roman" panose="02020603050405020304" pitchFamily="18" charset="0"/>
              </a:rPr>
              <a:t>are open access</a:t>
            </a:r>
          </a:p>
          <a:p>
            <a:r>
              <a:rPr lang="en-US" sz="3200" dirty="0" smtClean="0">
                <a:latin typeface="Times New Roman" panose="02020603050405020304" pitchFamily="18" charset="0"/>
                <a:cs typeface="Times New Roman" panose="02020603050405020304" pitchFamily="18" charset="0"/>
              </a:rPr>
              <a:t>More than Science</a:t>
            </a:r>
            <a:r>
              <a:rPr lang="fa-IR"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Direct </a:t>
            </a:r>
            <a:r>
              <a:rPr lang="en-US" sz="3200" dirty="0" smtClean="0">
                <a:latin typeface="Times New Roman" panose="02020603050405020304" pitchFamily="18" charset="0"/>
                <a:cs typeface="Times New Roman" panose="02020603050405020304" pitchFamily="18" charset="0"/>
              </a:rPr>
              <a:t>4,119 </a:t>
            </a:r>
            <a:r>
              <a:rPr lang="en-US" sz="3200" dirty="0">
                <a:latin typeface="Times New Roman" panose="02020603050405020304" pitchFamily="18" charset="0"/>
                <a:cs typeface="Times New Roman" panose="02020603050405020304" pitchFamily="18" charset="0"/>
              </a:rPr>
              <a:t>journals </a:t>
            </a:r>
          </a:p>
          <a:p>
            <a:r>
              <a:rPr lang="en-US" sz="3200" dirty="0" smtClean="0">
                <a:latin typeface="Times New Roman" panose="02020603050405020304" pitchFamily="18" charset="0"/>
                <a:cs typeface="Times New Roman" panose="02020603050405020304" pitchFamily="18" charset="0"/>
              </a:rPr>
              <a:t>39,00</a:t>
            </a:r>
            <a:r>
              <a:rPr lang="fa-IR" sz="3200" dirty="0" smtClean="0">
                <a:latin typeface="Times New Roman" panose="02020603050405020304" pitchFamily="18" charset="0"/>
                <a:cs typeface="Times New Roman" panose="02020603050405020304" pitchFamily="18" charset="0"/>
              </a:rPr>
              <a:t>0</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ebooks</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Over 16 </a:t>
            </a:r>
            <a:r>
              <a:rPr lang="en-US" sz="3200" dirty="0">
                <a:latin typeface="Times New Roman" panose="02020603050405020304" pitchFamily="18" charset="0"/>
                <a:cs typeface="Times New Roman" panose="02020603050405020304" pitchFamily="18" charset="0"/>
              </a:rPr>
              <a:t>million </a:t>
            </a:r>
            <a:r>
              <a:rPr lang="en-US" sz="3200" dirty="0" smtClean="0">
                <a:latin typeface="Times New Roman" panose="02020603050405020304" pitchFamily="18" charset="0"/>
                <a:cs typeface="Times New Roman" panose="02020603050405020304" pitchFamily="18" charset="0"/>
              </a:rPr>
              <a:t>peer-reviewed</a:t>
            </a:r>
          </a:p>
          <a:p>
            <a:r>
              <a:rPr lang="en-US" sz="3200" dirty="0">
                <a:latin typeface="Times New Roman" panose="02020603050405020304" pitchFamily="18" charset="0"/>
                <a:cs typeface="Times New Roman" panose="02020603050405020304" pitchFamily="18" charset="0"/>
              </a:rPr>
              <a:t>More than </a:t>
            </a:r>
            <a:r>
              <a:rPr lang="en-US" sz="3200" dirty="0" smtClean="0">
                <a:latin typeface="Times New Roman" panose="02020603050405020304" pitchFamily="18" charset="0"/>
                <a:cs typeface="Times New Roman" panose="02020603050405020304" pitchFamily="18" charset="0"/>
              </a:rPr>
              <a:t>Topic </a:t>
            </a:r>
            <a:r>
              <a:rPr lang="en-US" sz="3200" dirty="0">
                <a:latin typeface="Times New Roman" panose="02020603050405020304" pitchFamily="18" charset="0"/>
                <a:cs typeface="Times New Roman" panose="02020603050405020304" pitchFamily="18" charset="0"/>
              </a:rPr>
              <a:t>Pages 330,000</a:t>
            </a:r>
            <a:endParaRPr lang="fa-IR"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hlinkClick r:id="rId3"/>
              </a:rPr>
              <a:t>Basic search</a:t>
            </a:r>
          </a:p>
          <a:p>
            <a:r>
              <a:rPr lang="en-US" sz="3200" dirty="0" smtClean="0">
                <a:latin typeface="Times New Roman" panose="02020603050405020304" pitchFamily="18" charset="0"/>
                <a:cs typeface="Times New Roman" panose="02020603050405020304" pitchFamily="18" charset="0"/>
                <a:hlinkClick r:id="rId3"/>
              </a:rPr>
              <a:t>Advanced </a:t>
            </a:r>
            <a:r>
              <a:rPr lang="en-US" sz="3200" dirty="0">
                <a:latin typeface="Times New Roman" panose="02020603050405020304" pitchFamily="18" charset="0"/>
                <a:cs typeface="Times New Roman" panose="02020603050405020304" pitchFamily="18" charset="0"/>
                <a:hlinkClick r:id="rId3"/>
              </a:rPr>
              <a:t>search</a:t>
            </a:r>
            <a:endParaRPr lang="en-US" sz="3200" dirty="0">
              <a:latin typeface="Times New Roman" panose="02020603050405020304" pitchFamily="18" charset="0"/>
              <a:cs typeface="Times New Roman" panose="02020603050405020304" pitchFamily="18" charset="0"/>
            </a:endParaRPr>
          </a:p>
          <a:p>
            <a:r>
              <a:rPr lang="en-US" sz="3200" u="sng" dirty="0" smtClean="0">
                <a:latin typeface="Times New Roman" panose="02020603050405020304" pitchFamily="18" charset="0"/>
                <a:cs typeface="Times New Roman" panose="02020603050405020304" pitchFamily="18" charset="0"/>
                <a:hlinkClick r:id="rId4"/>
              </a:rPr>
              <a:t>Journals </a:t>
            </a:r>
            <a:r>
              <a:rPr lang="en-US" sz="3200" u="sng" dirty="0">
                <a:latin typeface="Times New Roman" panose="02020603050405020304" pitchFamily="18" charset="0"/>
                <a:cs typeface="Times New Roman" panose="02020603050405020304" pitchFamily="18" charset="0"/>
                <a:hlinkClick r:id="rId4"/>
              </a:rPr>
              <a:t>&amp; </a:t>
            </a:r>
            <a:r>
              <a:rPr lang="en-US" sz="3200" u="sng" dirty="0" smtClean="0">
                <a:latin typeface="Times New Roman" panose="02020603050405020304" pitchFamily="18" charset="0"/>
                <a:cs typeface="Times New Roman" panose="02020603050405020304" pitchFamily="18" charset="0"/>
                <a:hlinkClick r:id="rId4"/>
              </a:rPr>
              <a:t>Books</a:t>
            </a:r>
            <a:r>
              <a:rPr lang="en-US" sz="3200" u="sng" dirty="0" smtClean="0">
                <a:latin typeface="Times New Roman" panose="02020603050405020304" pitchFamily="18" charset="0"/>
                <a:cs typeface="Times New Roman" panose="02020603050405020304" pitchFamily="18" charset="0"/>
              </a:rPr>
              <a:t> </a:t>
            </a:r>
            <a:r>
              <a:rPr lang="en-US" sz="3200" u="sng" dirty="0" smtClean="0">
                <a:latin typeface="Times New Roman" panose="02020603050405020304" pitchFamily="18" charset="0"/>
                <a:cs typeface="Times New Roman" panose="02020603050405020304" pitchFamily="18" charset="0"/>
                <a:hlinkClick r:id="rId3"/>
              </a:rPr>
              <a:t>search</a:t>
            </a:r>
          </a:p>
          <a:p>
            <a:pPr marL="0" indent="0">
              <a:buNone/>
            </a:pPr>
            <a:endParaRPr lang="en-US" sz="2800" dirty="0"/>
          </a:p>
          <a:p>
            <a:endParaRPr lang="en-US" sz="2800" dirty="0" smtClean="0">
              <a:latin typeface="Times New Roman" panose="02020603050405020304" pitchFamily="18" charset="0"/>
              <a:cs typeface="Times New Roman" panose="02020603050405020304" pitchFamily="18" charset="0"/>
            </a:endParaRPr>
          </a:p>
          <a:p>
            <a:pPr marL="0" indent="0" algn="r" rtl="1">
              <a:buNone/>
            </a:pPr>
            <a:endParaRPr lang="en-US" dirty="0"/>
          </a:p>
        </p:txBody>
      </p:sp>
    </p:spTree>
    <p:extLst>
      <p:ext uri="{BB962C8B-B14F-4D97-AF65-F5344CB8AC3E}">
        <p14:creationId xmlns="" xmlns:p14="http://schemas.microsoft.com/office/powerpoint/2010/main" val="3984617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68375" y="609600"/>
            <a:ext cx="8305800" cy="1320800"/>
          </a:xfrm>
        </p:spPr>
        <p:txBody>
          <a:bodyPr/>
          <a:lstStyle/>
          <a:p>
            <a:endParaRPr lang="en-US" altLang="en-US" smtClean="0"/>
          </a:p>
        </p:txBody>
      </p:sp>
      <p:pic>
        <p:nvPicPr>
          <p:cNvPr id="7171" name="Content Placeholder 3"/>
          <p:cNvPicPr>
            <a:picLocks noGrp="1" noChangeAspect="1"/>
          </p:cNvPicPr>
          <p:nvPr>
            <p:ph idx="1"/>
          </p:nvPr>
        </p:nvPicPr>
        <p:blipFill>
          <a:blip r:embed="rId2"/>
          <a:srcRect/>
          <a:stretch>
            <a:fillRect/>
          </a:stretch>
        </p:blipFill>
        <p:spPr>
          <a:xfrm>
            <a:off x="968375" y="609600"/>
            <a:ext cx="9372600" cy="5657850"/>
          </a:xfrm>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77863" y="298450"/>
            <a:ext cx="8596312" cy="839788"/>
          </a:xfrm>
        </p:spPr>
        <p:txBody>
          <a:bodyPr/>
          <a:lstStyle/>
          <a:p>
            <a:pPr algn="r" rtl="1" eaLnBrk="1" hangingPunct="1"/>
            <a:r>
              <a:rPr lang="fa-IR" altLang="en-US" sz="4000" b="1" smtClean="0">
                <a:cs typeface="B Nazanin" pitchFamily="2" charset="-78"/>
              </a:rPr>
              <a:t>ثبت </a:t>
            </a:r>
            <a:r>
              <a:rPr lang="fa-IR" altLang="en-US" sz="4400" b="1" smtClean="0">
                <a:cs typeface="B Nazanin" pitchFamily="2" charset="-78"/>
              </a:rPr>
              <a:t>نام</a:t>
            </a:r>
            <a:endParaRPr lang="en-US" altLang="en-US" sz="4000" b="1" smtClean="0">
              <a:cs typeface="B Nazanin" pitchFamily="2" charset="-78"/>
            </a:endParaRPr>
          </a:p>
        </p:txBody>
      </p:sp>
      <p:pic>
        <p:nvPicPr>
          <p:cNvPr id="8195" name="Content Placeholder 3"/>
          <p:cNvPicPr>
            <a:picLocks noGrp="1" noChangeAspect="1"/>
          </p:cNvPicPr>
          <p:nvPr>
            <p:ph idx="1"/>
          </p:nvPr>
        </p:nvPicPr>
        <p:blipFill>
          <a:blip r:embed="rId2"/>
          <a:srcRect/>
          <a:stretch>
            <a:fillRect/>
          </a:stretch>
        </p:blipFill>
        <p:spPr>
          <a:xfrm>
            <a:off x="2081213" y="1287463"/>
            <a:ext cx="7296150" cy="5449887"/>
          </a:xfrm>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r" rtl="1"/>
            <a:r>
              <a:rPr lang="fa-IR" altLang="en-US" sz="5400" b="1" smtClean="0">
                <a:cs typeface="B Nazanin" pitchFamily="2" charset="-78"/>
              </a:rPr>
              <a:t>کار عملی</a:t>
            </a:r>
            <a:endParaRPr lang="en-US" altLang="en-US" sz="5400" b="1" smtClean="0">
              <a:cs typeface="B Nazanin" pitchFamily="2" charset="-78"/>
            </a:endParaRPr>
          </a:p>
        </p:txBody>
      </p:sp>
      <p:sp>
        <p:nvSpPr>
          <p:cNvPr id="9219" name="Content Placeholder 2"/>
          <p:cNvSpPr>
            <a:spLocks noGrp="1"/>
          </p:cNvSpPr>
          <p:nvPr>
            <p:ph idx="1"/>
          </p:nvPr>
        </p:nvSpPr>
        <p:spPr>
          <a:xfrm>
            <a:off x="677863" y="2152650"/>
            <a:ext cx="8596312" cy="3881438"/>
          </a:xfrm>
        </p:spPr>
        <p:txBody>
          <a:bodyPr/>
          <a:lstStyle/>
          <a:p>
            <a:pPr marL="0" indent="0" algn="ctr" rtl="1">
              <a:buFont typeface="Wingdings 3" pitchFamily="18" charset="2"/>
              <a:buNone/>
            </a:pPr>
            <a:endParaRPr lang="fa-IR" altLang="en-US" sz="4400" smtClean="0">
              <a:latin typeface="Times New Roman" pitchFamily="18" charset="0"/>
              <a:cs typeface="B Nazanin" pitchFamily="2" charset="-78"/>
            </a:endParaRPr>
          </a:p>
          <a:p>
            <a:pPr marL="0" indent="0" algn="ctr" rtl="1">
              <a:buFont typeface="Wingdings 3" pitchFamily="18" charset="2"/>
              <a:buNone/>
            </a:pPr>
            <a:r>
              <a:rPr lang="en-US" altLang="en-US" sz="4400" smtClean="0">
                <a:latin typeface="Times New Roman" pitchFamily="18" charset="0"/>
                <a:cs typeface="B Nazanin" pitchFamily="2" charset="-78"/>
              </a:rPr>
              <a:t>Register</a:t>
            </a:r>
            <a:endParaRPr lang="fa-IR" altLang="en-US" sz="4400" smtClean="0">
              <a:latin typeface="Times New Roman" pitchFamily="18" charset="0"/>
              <a:cs typeface="B Nazanin" pitchFamily="2" charset="-78"/>
            </a:endParaRPr>
          </a:p>
          <a:p>
            <a:pPr marL="0" indent="0" algn="ctr" rtl="1">
              <a:buFont typeface="Wingdings 3" pitchFamily="18" charset="2"/>
              <a:buNone/>
            </a:pPr>
            <a:r>
              <a:rPr lang="fa-IR" altLang="en-US" sz="4400" smtClean="0">
                <a:latin typeface="Times New Roman" pitchFamily="18" charset="0"/>
                <a:cs typeface="B Nazanin" pitchFamily="2" charset="-78"/>
              </a:rPr>
              <a:t> (ثبت نام)</a:t>
            </a:r>
            <a:endParaRPr lang="en-US" altLang="en-US" sz="4400" smtClean="0">
              <a:latin typeface="Times New Roman" pitchFamily="18" charset="0"/>
              <a:cs typeface="B Nazanin" pitchFamily="2" charset="-78"/>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365125"/>
            <a:ext cx="10515600" cy="952500"/>
          </a:xfrm>
        </p:spPr>
        <p:txBody>
          <a:bodyPr/>
          <a:lstStyle/>
          <a:p>
            <a:pPr algn="r" rtl="1" eaLnBrk="1" hangingPunct="1"/>
            <a:r>
              <a:rPr lang="fa-IR" altLang="en-US" sz="4000" b="1" smtClean="0">
                <a:cs typeface="B Nazanin" pitchFamily="2" charset="-78"/>
              </a:rPr>
              <a:t>جستجو در بانک اطلاعاتی </a:t>
            </a:r>
            <a:r>
              <a:rPr lang="en-US" altLang="en-US" sz="4000" b="1" smtClean="0">
                <a:latin typeface="Times New Roman" pitchFamily="18" charset="0"/>
                <a:cs typeface="B Nazanin" pitchFamily="2" charset="-78"/>
              </a:rPr>
              <a:t>Scopus</a:t>
            </a:r>
          </a:p>
        </p:txBody>
      </p:sp>
      <p:sp>
        <p:nvSpPr>
          <p:cNvPr id="10243" name="Content Placeholder 1"/>
          <p:cNvSpPr>
            <a:spLocks noGrp="1"/>
          </p:cNvSpPr>
          <p:nvPr>
            <p:ph idx="1"/>
          </p:nvPr>
        </p:nvSpPr>
        <p:spPr/>
        <p:txBody>
          <a:bodyPr/>
          <a:lstStyle/>
          <a:p>
            <a:pPr eaLnBrk="1" hangingPunct="1"/>
            <a:endParaRPr lang="en-US" altLang="en-US" sz="1800" smtClean="0"/>
          </a:p>
        </p:txBody>
      </p:sp>
      <p:pic>
        <p:nvPicPr>
          <p:cNvPr id="10244" name="Picture 4"/>
          <p:cNvPicPr>
            <a:picLocks noChangeAspect="1"/>
          </p:cNvPicPr>
          <p:nvPr/>
        </p:nvPicPr>
        <p:blipFill>
          <a:blip r:embed="rId2"/>
          <a:srcRect/>
          <a:stretch>
            <a:fillRect/>
          </a:stretch>
        </p:blipFill>
        <p:spPr bwMode="auto">
          <a:xfrm>
            <a:off x="450850" y="1481138"/>
            <a:ext cx="10902950" cy="4994275"/>
          </a:xfrm>
          <a:prstGeom prst="rect">
            <a:avLst/>
          </a:prstGeom>
          <a:noFill/>
          <a:ln w="9525">
            <a:noFill/>
            <a:miter lim="800000"/>
            <a:headEnd/>
            <a:tailEnd/>
          </a:ln>
        </p:spPr>
      </p:pic>
      <p:sp>
        <p:nvSpPr>
          <p:cNvPr id="2" name="Rounded Rectangle 1"/>
          <p:cNvSpPr/>
          <p:nvPr/>
        </p:nvSpPr>
        <p:spPr>
          <a:xfrm>
            <a:off x="539750" y="1997075"/>
            <a:ext cx="2917825" cy="411163"/>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ounded Rectangular Callout 2"/>
          <p:cNvSpPr/>
          <p:nvPr/>
        </p:nvSpPr>
        <p:spPr>
          <a:xfrm>
            <a:off x="749300" y="344488"/>
            <a:ext cx="3414713" cy="773112"/>
          </a:xfrm>
          <a:prstGeom prst="wedgeRoundRectCallout">
            <a:avLst>
              <a:gd name="adj1" fmla="val -1956"/>
              <a:gd name="adj2" fmla="val 1695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dirty="0">
                <a:cs typeface="B Nazanin" panose="00000400000000000000" pitchFamily="2" charset="-78"/>
              </a:rPr>
              <a:t>هر کدام از گزینه ها داراي فيلدهاي خاص خود مي باشد. </a:t>
            </a:r>
            <a:endParaRPr lang="en-US" dirty="0">
              <a:cs typeface="B Nazanin" panose="00000400000000000000" pitchFamily="2" charset="-78"/>
            </a:endParaRPr>
          </a:p>
        </p:txBody>
      </p:sp>
      <p:sp>
        <p:nvSpPr>
          <p:cNvPr id="7" name="Rounded Rectangle 6"/>
          <p:cNvSpPr/>
          <p:nvPr/>
        </p:nvSpPr>
        <p:spPr>
          <a:xfrm>
            <a:off x="677863" y="3890963"/>
            <a:ext cx="768350" cy="346075"/>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5915025" y="2408238"/>
            <a:ext cx="2295525" cy="577850"/>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677863" y="4398963"/>
            <a:ext cx="4276725" cy="1643062"/>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10477500" y="6042025"/>
            <a:ext cx="820738" cy="433388"/>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677863" y="3135313"/>
            <a:ext cx="1122362" cy="346075"/>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ular Callout 11"/>
          <p:cNvSpPr/>
          <p:nvPr/>
        </p:nvSpPr>
        <p:spPr>
          <a:xfrm>
            <a:off x="5610225" y="4237038"/>
            <a:ext cx="3416300" cy="950912"/>
          </a:xfrm>
          <a:prstGeom prst="wedgeRoundRectCallout">
            <a:avLst>
              <a:gd name="adj1" fmla="val -107695"/>
              <a:gd name="adj2" fmla="val 790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dirty="0">
                <a:cs typeface="B Nazanin" panose="00000400000000000000" pitchFamily="2" charset="-78"/>
              </a:rPr>
              <a:t>در قسمت</a:t>
            </a:r>
            <a:r>
              <a:rPr lang="en-US" dirty="0">
                <a:latin typeface="Times New Roman" panose="02020603050405020304" pitchFamily="18" charset="0"/>
                <a:cs typeface="Times New Roman" panose="02020603050405020304" pitchFamily="18" charset="0"/>
              </a:rPr>
              <a:t>Limit</a:t>
            </a:r>
            <a:r>
              <a:rPr lang="en-US" dirty="0">
                <a:cs typeface="B Nazanin" panose="00000400000000000000" pitchFamily="2" charset="-78"/>
              </a:rPr>
              <a:t>  </a:t>
            </a:r>
            <a:r>
              <a:rPr lang="fa-IR" dirty="0">
                <a:cs typeface="B Nazanin" panose="00000400000000000000" pitchFamily="2" charset="-78"/>
              </a:rPr>
              <a:t> محدوديتهاي مربوط به زمان انتشارمقالات و نيز نوع مقالات را مشخص می نمائيم .</a:t>
            </a:r>
            <a:endParaRPr lang="en-US" dirty="0">
              <a:cs typeface="B Nazanin" panose="00000400000000000000" pitchFamily="2" charset="-78"/>
            </a:endParaRPr>
          </a:p>
        </p:txBody>
      </p:sp>
      <p:sp>
        <p:nvSpPr>
          <p:cNvPr id="13" name="Rounded Rectangle 12"/>
          <p:cNvSpPr/>
          <p:nvPr/>
        </p:nvSpPr>
        <p:spPr>
          <a:xfrm>
            <a:off x="677863" y="2500313"/>
            <a:ext cx="1122362" cy="346075"/>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890963" y="3106738"/>
            <a:ext cx="2033587" cy="3079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7" name="Title 4"/>
          <p:cNvSpPr>
            <a:spLocks noGrp="1"/>
          </p:cNvSpPr>
          <p:nvPr>
            <p:ph type="title"/>
          </p:nvPr>
        </p:nvSpPr>
        <p:spPr>
          <a:xfrm>
            <a:off x="1776413" y="319088"/>
            <a:ext cx="8596312" cy="747712"/>
          </a:xfrm>
        </p:spPr>
        <p:txBody>
          <a:bodyPr/>
          <a:lstStyle/>
          <a:p>
            <a:pPr algn="ctr" rtl="1" eaLnBrk="1" hangingPunct="1"/>
            <a:r>
              <a:rPr lang="fa-IR" altLang="en-US" b="1" smtClean="0">
                <a:cs typeface="B Nazanin" pitchFamily="2" charset="-78"/>
              </a:rPr>
              <a:t>نحوه محدود کردن یافته ها</a:t>
            </a:r>
            <a:endParaRPr lang="en-US" altLang="en-US" b="1" smtClean="0">
              <a:cs typeface="B Nazanin" pitchFamily="2" charset="-78"/>
            </a:endParaRPr>
          </a:p>
        </p:txBody>
      </p:sp>
      <p:sp>
        <p:nvSpPr>
          <p:cNvPr id="11268" name="Content Placeholder 9"/>
          <p:cNvSpPr>
            <a:spLocks noGrp="1"/>
          </p:cNvSpPr>
          <p:nvPr>
            <p:ph idx="1"/>
          </p:nvPr>
        </p:nvSpPr>
        <p:spPr>
          <a:xfrm>
            <a:off x="696913" y="2593975"/>
            <a:ext cx="8596312" cy="3881438"/>
          </a:xfrm>
        </p:spPr>
        <p:txBody>
          <a:bodyPr/>
          <a:lstStyle/>
          <a:p>
            <a:pPr eaLnBrk="1" hangingPunct="1"/>
            <a:endParaRPr lang="en-US" altLang="en-US" sz="1800" smtClean="0"/>
          </a:p>
        </p:txBody>
      </p:sp>
      <p:pic>
        <p:nvPicPr>
          <p:cNvPr id="11269" name="Picture 2"/>
          <p:cNvPicPr>
            <a:picLocks noChangeAspect="1"/>
          </p:cNvPicPr>
          <p:nvPr/>
        </p:nvPicPr>
        <p:blipFill>
          <a:blip r:embed="rId2"/>
          <a:srcRect/>
          <a:stretch>
            <a:fillRect/>
          </a:stretch>
        </p:blipFill>
        <p:spPr bwMode="auto">
          <a:xfrm>
            <a:off x="676275" y="1162050"/>
            <a:ext cx="10796588" cy="5551488"/>
          </a:xfrm>
          <a:prstGeom prst="rect">
            <a:avLst/>
          </a:prstGeom>
          <a:noFill/>
          <a:ln w="9525">
            <a:noFill/>
            <a:miter lim="800000"/>
            <a:headEnd/>
            <a:tailEnd/>
          </a:ln>
        </p:spPr>
      </p:pic>
      <p:sp>
        <p:nvSpPr>
          <p:cNvPr id="12" name="Rounded Rectangle 11"/>
          <p:cNvSpPr/>
          <p:nvPr/>
        </p:nvSpPr>
        <p:spPr>
          <a:xfrm>
            <a:off x="696913" y="1422400"/>
            <a:ext cx="1790700" cy="5969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696913" y="2498725"/>
            <a:ext cx="1131887" cy="40163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639763" y="2997200"/>
            <a:ext cx="2789237" cy="37750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9164638" y="2400300"/>
            <a:ext cx="2308225" cy="5969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3429000" y="2593975"/>
            <a:ext cx="1230313" cy="31591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3890963" y="2909888"/>
            <a:ext cx="3500437" cy="33496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3752850" y="5235575"/>
            <a:ext cx="1946275" cy="3444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38200" y="231775"/>
            <a:ext cx="10515600" cy="803275"/>
          </a:xfrm>
        </p:spPr>
        <p:txBody>
          <a:bodyPr/>
          <a:lstStyle/>
          <a:p>
            <a:pPr rtl="1" eaLnBrk="1" hangingPunct="1"/>
            <a:r>
              <a:rPr lang="en-US" altLang="en-US" b="1" smtClean="0">
                <a:latin typeface="Times New Roman" pitchFamily="18" charset="0"/>
                <a:cs typeface="Times New Roman" pitchFamily="18" charset="0"/>
              </a:rPr>
              <a:t>Refine results</a:t>
            </a:r>
          </a:p>
        </p:txBody>
      </p:sp>
      <p:sp>
        <p:nvSpPr>
          <p:cNvPr id="12291" name="Content Placeholder 1"/>
          <p:cNvSpPr>
            <a:spLocks noGrp="1"/>
          </p:cNvSpPr>
          <p:nvPr>
            <p:ph idx="1"/>
          </p:nvPr>
        </p:nvSpPr>
        <p:spPr/>
        <p:txBody>
          <a:bodyPr/>
          <a:lstStyle/>
          <a:p>
            <a:pPr eaLnBrk="1" hangingPunct="1"/>
            <a:endParaRPr lang="en-US" altLang="en-US" sz="1800" smtClean="0"/>
          </a:p>
        </p:txBody>
      </p:sp>
      <p:pic>
        <p:nvPicPr>
          <p:cNvPr id="12292" name="Picture 2"/>
          <p:cNvPicPr>
            <a:picLocks noChangeAspect="1"/>
          </p:cNvPicPr>
          <p:nvPr/>
        </p:nvPicPr>
        <p:blipFill>
          <a:blip r:embed="rId2"/>
          <a:srcRect/>
          <a:stretch>
            <a:fillRect/>
          </a:stretch>
        </p:blipFill>
        <p:spPr bwMode="auto">
          <a:xfrm>
            <a:off x="442913" y="1193800"/>
            <a:ext cx="11306175" cy="5451475"/>
          </a:xfrm>
          <a:prstGeom prst="rect">
            <a:avLst/>
          </a:prstGeom>
          <a:noFill/>
          <a:ln w="9525">
            <a:noFill/>
            <a:miter lim="800000"/>
            <a:headEnd/>
            <a:tailEnd/>
          </a:ln>
        </p:spPr>
      </p:pic>
      <p:sp>
        <p:nvSpPr>
          <p:cNvPr id="4" name="Rounded Rectangular Callout 3"/>
          <p:cNvSpPr/>
          <p:nvPr/>
        </p:nvSpPr>
        <p:spPr>
          <a:xfrm>
            <a:off x="4506913" y="1193800"/>
            <a:ext cx="4618037" cy="1366838"/>
          </a:xfrm>
          <a:prstGeom prst="wedgeRoundRectCallout">
            <a:avLst>
              <a:gd name="adj1" fmla="val -123485"/>
              <a:gd name="adj2" fmla="val 669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fa-IR" dirty="0">
                <a:cs typeface="B Nazanin" panose="00000400000000000000" pitchFamily="2" charset="-78"/>
              </a:rPr>
              <a:t>با استفاده از اين گزينه قادر خواهيد بود جستجوي خود را مطابق دلخواه محدود نماييد. محدوديت هاي اين پالايش عبارتند از </a:t>
            </a:r>
            <a:r>
              <a:rPr lang="en-US" dirty="0">
                <a:cs typeface="B Nazanin" panose="00000400000000000000" pitchFamily="2" charset="-78"/>
              </a:rPr>
              <a:t> Subject Area </a:t>
            </a:r>
            <a:r>
              <a:rPr lang="fa-IR" dirty="0">
                <a:cs typeface="B Nazanin" panose="00000400000000000000" pitchFamily="2" charset="-78"/>
              </a:rPr>
              <a:t>و</a:t>
            </a:r>
            <a:r>
              <a:rPr lang="en-US" dirty="0">
                <a:cs typeface="B Nazanin" panose="00000400000000000000" pitchFamily="2" charset="-78"/>
              </a:rPr>
              <a:t> Document Type </a:t>
            </a:r>
            <a:r>
              <a:rPr lang="fa-IR" dirty="0">
                <a:cs typeface="B Nazanin" panose="00000400000000000000" pitchFamily="2" charset="-78"/>
              </a:rPr>
              <a:t> و</a:t>
            </a:r>
            <a:r>
              <a:rPr lang="en-US" dirty="0">
                <a:cs typeface="B Nazanin" panose="00000400000000000000" pitchFamily="2" charset="-78"/>
              </a:rPr>
              <a:t> Year </a:t>
            </a:r>
            <a:r>
              <a:rPr lang="fa-IR" dirty="0">
                <a:cs typeface="B Nazanin" panose="00000400000000000000" pitchFamily="2" charset="-78"/>
              </a:rPr>
              <a:t>و</a:t>
            </a:r>
            <a:r>
              <a:rPr lang="en-US" dirty="0">
                <a:cs typeface="B Nazanin" panose="00000400000000000000" pitchFamily="2" charset="-78"/>
              </a:rPr>
              <a:t> Author Name </a:t>
            </a:r>
            <a:r>
              <a:rPr lang="fa-IR" dirty="0">
                <a:cs typeface="B Nazanin" panose="00000400000000000000" pitchFamily="2" charset="-78"/>
              </a:rPr>
              <a:t>و </a:t>
            </a:r>
            <a:r>
              <a:rPr lang="en-US" dirty="0">
                <a:cs typeface="B Nazanin" panose="00000400000000000000" pitchFamily="2" charset="-78"/>
              </a:rPr>
              <a:t>Source Title</a:t>
            </a:r>
            <a:r>
              <a:rPr lang="fa-IR" dirty="0">
                <a:cs typeface="B Nazanin" panose="00000400000000000000" pitchFamily="2" charset="-78"/>
              </a:rPr>
              <a:t> و...  </a:t>
            </a:r>
            <a:endParaRPr lang="en-US" dirty="0">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a:spLocks noGrp="1"/>
          </p:cNvSpPr>
          <p:nvPr>
            <p:ph type="title"/>
          </p:nvPr>
        </p:nvSpPr>
        <p:spPr>
          <a:xfrm>
            <a:off x="1228725" y="331788"/>
            <a:ext cx="8596313" cy="1189037"/>
          </a:xfrm>
        </p:spPr>
        <p:txBody>
          <a:bodyPr anchor="ctr"/>
          <a:lstStyle/>
          <a:p>
            <a:pPr algn="r" rtl="1" eaLnBrk="1" hangingPunct="1"/>
            <a:r>
              <a:rPr lang="fa-IR" altLang="en-US" b="1" smtClean="0">
                <a:cs typeface="B Nazanin" pitchFamily="2" charset="-78"/>
              </a:rPr>
              <a:t>ادامه</a:t>
            </a:r>
            <a:endParaRPr lang="en-US" altLang="en-US" b="1" smtClean="0">
              <a:cs typeface="B Nazanin" pitchFamily="2" charset="-78"/>
            </a:endParaRPr>
          </a:p>
        </p:txBody>
      </p:sp>
      <p:pic>
        <p:nvPicPr>
          <p:cNvPr id="13315" name="Content Placeholder 4"/>
          <p:cNvPicPr>
            <a:picLocks noGrp="1"/>
          </p:cNvPicPr>
          <p:nvPr>
            <p:ph sz="half" idx="1"/>
          </p:nvPr>
        </p:nvPicPr>
        <p:blipFill>
          <a:blip r:embed="rId2"/>
          <a:srcRect/>
          <a:stretch>
            <a:fillRect/>
          </a:stretch>
        </p:blipFill>
        <p:spPr>
          <a:xfrm>
            <a:off x="765175" y="1520825"/>
            <a:ext cx="4076700" cy="4879975"/>
          </a:xfrm>
        </p:spPr>
      </p:pic>
      <p:sp>
        <p:nvSpPr>
          <p:cNvPr id="10" name="Content Placeholder 9"/>
          <p:cNvSpPr>
            <a:spLocks noGrp="1"/>
          </p:cNvSpPr>
          <p:nvPr>
            <p:ph sz="half" idx="2"/>
          </p:nvPr>
        </p:nvSpPr>
        <p:spPr>
          <a:xfrm>
            <a:off x="5029200" y="1620838"/>
            <a:ext cx="5122863" cy="4779962"/>
          </a:xfrm>
        </p:spPr>
        <p:txBody>
          <a:bodyPr/>
          <a:lstStyle/>
          <a:p>
            <a:pPr algn="r" rtl="1" eaLnBrk="1" hangingPunct="1">
              <a:defRPr/>
            </a:pPr>
            <a:r>
              <a:rPr lang="fa-IR" sz="2400" dirty="0">
                <a:latin typeface="Times New Roman" panose="02020603050405020304" pitchFamily="18" charset="0"/>
                <a:cs typeface="B Nazanin" panose="00000400000000000000" pitchFamily="2" charset="-78"/>
              </a:rPr>
              <a:t>گزينه </a:t>
            </a:r>
            <a:r>
              <a:rPr lang="en-US" sz="2400" dirty="0">
                <a:latin typeface="Times New Roman" panose="02020603050405020304" pitchFamily="18" charset="0"/>
                <a:cs typeface="B Nazanin" panose="00000400000000000000" pitchFamily="2" charset="-78"/>
              </a:rPr>
              <a:t>   Exclude  </a:t>
            </a:r>
            <a:r>
              <a:rPr lang="fa-IR" sz="2400" dirty="0">
                <a:latin typeface="Times New Roman" panose="02020603050405020304" pitchFamily="18" charset="0"/>
                <a:cs typeface="B Nazanin" panose="00000400000000000000" pitchFamily="2" charset="-78"/>
              </a:rPr>
              <a:t>به معني حذف محدوديت اعمال شده در نمايش جستجو مي باشد. </a:t>
            </a:r>
            <a:endParaRPr lang="fa-IR" sz="2400" dirty="0" smtClean="0">
              <a:latin typeface="Times New Roman" panose="02020603050405020304" pitchFamily="18" charset="0"/>
              <a:cs typeface="B Nazanin" panose="00000400000000000000" pitchFamily="2" charset="-78"/>
            </a:endParaRPr>
          </a:p>
          <a:p>
            <a:pPr marL="0" indent="0" algn="r" rtl="1" eaLnBrk="1" hangingPunct="1">
              <a:buFont typeface="Wingdings 3" pitchFamily="18" charset="2"/>
              <a:buNone/>
              <a:defRPr/>
            </a:pPr>
            <a:endParaRPr lang="en-US" sz="2400" dirty="0" smtClean="0">
              <a:latin typeface="Times New Roman" panose="02020603050405020304" pitchFamily="18" charset="0"/>
              <a:cs typeface="B Nazanin" panose="00000400000000000000" pitchFamily="2" charset="-78"/>
            </a:endParaRPr>
          </a:p>
          <a:p>
            <a:pPr marL="0" indent="0" algn="r" rtl="1" eaLnBrk="1" hangingPunct="1">
              <a:buFont typeface="Wingdings 3" pitchFamily="18" charset="2"/>
              <a:buNone/>
              <a:defRPr/>
            </a:pPr>
            <a:endParaRPr lang="en-US" sz="2400" dirty="0" smtClean="0">
              <a:latin typeface="Times New Roman" panose="02020603050405020304" pitchFamily="18" charset="0"/>
              <a:cs typeface="B Nazanin" panose="00000400000000000000" pitchFamily="2" charset="-78"/>
            </a:endParaRPr>
          </a:p>
          <a:p>
            <a:pPr algn="r" rtl="1" eaLnBrk="1" hangingPunct="1">
              <a:defRPr/>
            </a:pPr>
            <a:r>
              <a:rPr lang="fa-IR" sz="2400" dirty="0">
                <a:latin typeface="Times New Roman" panose="02020603050405020304" pitchFamily="18" charset="0"/>
                <a:cs typeface="B Nazanin" panose="00000400000000000000" pitchFamily="2" charset="-78"/>
              </a:rPr>
              <a:t>گزينه </a:t>
            </a:r>
            <a:r>
              <a:rPr lang="en-US" sz="2400" dirty="0">
                <a:latin typeface="Times New Roman" panose="02020603050405020304" pitchFamily="18" charset="0"/>
                <a:cs typeface="B Nazanin" panose="00000400000000000000" pitchFamily="2" charset="-78"/>
              </a:rPr>
              <a:t>   </a:t>
            </a:r>
            <a:r>
              <a:rPr lang="en-US" sz="2400" dirty="0" smtClean="0">
                <a:latin typeface="Times New Roman" panose="02020603050405020304" pitchFamily="18" charset="0"/>
                <a:cs typeface="B Nazanin" panose="00000400000000000000" pitchFamily="2" charset="-78"/>
              </a:rPr>
              <a:t>Limit to  </a:t>
            </a:r>
            <a:r>
              <a:rPr lang="fa-IR" sz="2400" dirty="0">
                <a:latin typeface="Times New Roman" panose="02020603050405020304" pitchFamily="18" charset="0"/>
                <a:cs typeface="B Nazanin" panose="00000400000000000000" pitchFamily="2" charset="-78"/>
              </a:rPr>
              <a:t>به معني </a:t>
            </a:r>
            <a:r>
              <a:rPr lang="fa-IR" sz="2400" dirty="0" smtClean="0">
                <a:latin typeface="Times New Roman" panose="02020603050405020304" pitchFamily="18" charset="0"/>
                <a:cs typeface="B Nazanin" panose="00000400000000000000" pitchFamily="2" charset="-78"/>
              </a:rPr>
              <a:t>اعمال </a:t>
            </a:r>
            <a:r>
              <a:rPr lang="fa-IR" sz="2400" dirty="0">
                <a:latin typeface="Times New Roman" panose="02020603050405020304" pitchFamily="18" charset="0"/>
                <a:cs typeface="B Nazanin" panose="00000400000000000000" pitchFamily="2" charset="-78"/>
              </a:rPr>
              <a:t>محدوديت </a:t>
            </a:r>
            <a:r>
              <a:rPr lang="fa-IR" sz="2400" dirty="0" smtClean="0">
                <a:latin typeface="Times New Roman" panose="02020603050405020304" pitchFamily="18" charset="0"/>
                <a:cs typeface="B Nazanin" panose="00000400000000000000" pitchFamily="2" charset="-78"/>
              </a:rPr>
              <a:t>ها در </a:t>
            </a:r>
            <a:r>
              <a:rPr lang="fa-IR" sz="2400" dirty="0">
                <a:latin typeface="Times New Roman" panose="02020603050405020304" pitchFamily="18" charset="0"/>
                <a:cs typeface="B Nazanin" panose="00000400000000000000" pitchFamily="2" charset="-78"/>
              </a:rPr>
              <a:t>نمايش جستجو مي باشد. </a:t>
            </a:r>
            <a:endParaRPr lang="fa-IR" sz="2400" dirty="0" smtClean="0">
              <a:latin typeface="Times New Roman" panose="02020603050405020304" pitchFamily="18" charset="0"/>
              <a:cs typeface="B Nazanin" panose="00000400000000000000" pitchFamily="2" charset="-78"/>
            </a:endParaRPr>
          </a:p>
          <a:p>
            <a:pPr algn="r" rtl="1" eaLnBrk="1" hangingPunct="1">
              <a:defRPr/>
            </a:pPr>
            <a:endParaRPr lang="fa-IR" sz="2400" dirty="0">
              <a:latin typeface="Times New Roman" panose="02020603050405020304" pitchFamily="18" charset="0"/>
              <a:cs typeface="B Nazanin" panose="00000400000000000000" pitchFamily="2" charset="-78"/>
            </a:endParaRPr>
          </a:p>
          <a:p>
            <a:pPr algn="r" rtl="1" eaLnBrk="1" hangingPunct="1">
              <a:defRPr/>
            </a:pPr>
            <a:endParaRPr lang="fa-IR" sz="2400" dirty="0" smtClean="0">
              <a:latin typeface="Times New Roman" panose="02020603050405020304" pitchFamily="18" charset="0"/>
              <a:cs typeface="B Nazanin" panose="00000400000000000000" pitchFamily="2" charset="-78"/>
            </a:endParaRPr>
          </a:p>
          <a:p>
            <a:pPr algn="r" rtl="1" eaLnBrk="1" hangingPunct="1">
              <a:defRPr/>
            </a:pPr>
            <a:r>
              <a:rPr lang="fa-IR" sz="2400" dirty="0">
                <a:latin typeface="Times New Roman" panose="02020603050405020304" pitchFamily="18" charset="0"/>
                <a:cs typeface="B Nazanin" panose="00000400000000000000" pitchFamily="2" charset="-78"/>
              </a:rPr>
              <a:t>توجه: با کليک روي گزينه </a:t>
            </a:r>
            <a:r>
              <a:rPr lang="en-US" sz="2400" dirty="0">
                <a:latin typeface="Times New Roman" panose="02020603050405020304" pitchFamily="18" charset="0"/>
                <a:cs typeface="B Nazanin" panose="00000400000000000000" pitchFamily="2" charset="-78"/>
              </a:rPr>
              <a:t>Export Refine</a:t>
            </a:r>
            <a:r>
              <a:rPr lang="fa-IR" sz="2400" dirty="0">
                <a:latin typeface="Times New Roman" panose="02020603050405020304" pitchFamily="18" charset="0"/>
                <a:cs typeface="B Nazanin" panose="00000400000000000000" pitchFamily="2" charset="-78"/>
              </a:rPr>
              <a:t> مي توان از نتايج خروجي اکسل گرفت</a:t>
            </a:r>
            <a:endParaRPr lang="en-US" sz="2400" dirty="0">
              <a:latin typeface="Times New Roman" panose="02020603050405020304" pitchFamily="18" charset="0"/>
              <a:cs typeface="B Nazanin" panose="00000400000000000000" pitchFamily="2" charset="-78"/>
            </a:endParaRPr>
          </a:p>
          <a:p>
            <a:pPr algn="r" rtl="1" eaLnBrk="1" hangingPunct="1">
              <a:defRPr/>
            </a:pPr>
            <a:endParaRPr lang="en-US" sz="1800" dirty="0">
              <a:latin typeface="Times New Roman" panose="02020603050405020304" pitchFamily="18" charset="0"/>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srcRect/>
          <a:stretch>
            <a:fillRect/>
          </a:stretch>
        </p:blipFill>
        <p:spPr bwMode="auto">
          <a:xfrm>
            <a:off x="401638" y="1176338"/>
            <a:ext cx="11336337" cy="5475287"/>
          </a:xfrm>
          <a:prstGeom prst="rect">
            <a:avLst/>
          </a:prstGeom>
          <a:noFill/>
          <a:ln w="9525">
            <a:noFill/>
            <a:miter lim="800000"/>
            <a:headEnd/>
            <a:tailEnd/>
          </a:ln>
        </p:spPr>
      </p:pic>
      <p:sp>
        <p:nvSpPr>
          <p:cNvPr id="3" name="Rounded Rectangular Callout 2"/>
          <p:cNvSpPr/>
          <p:nvPr/>
        </p:nvSpPr>
        <p:spPr>
          <a:xfrm>
            <a:off x="5748338" y="93663"/>
            <a:ext cx="6232525" cy="1082675"/>
          </a:xfrm>
          <a:prstGeom prst="wedgeRoundRectCallout">
            <a:avLst>
              <a:gd name="adj1" fmla="val -47540"/>
              <a:gd name="adj2" fmla="val 1127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fa-IR" sz="1400" dirty="0">
                <a:latin typeface="Times New Roman" panose="02020603050405020304" pitchFamily="18" charset="0"/>
                <a:cs typeface="B Nazanin" panose="00000400000000000000" pitchFamily="2" charset="-78"/>
              </a:rPr>
              <a:t>* </a:t>
            </a:r>
            <a:r>
              <a:rPr lang="fa-IR" sz="1600" dirty="0">
                <a:latin typeface="Times New Roman" panose="02020603050405020304" pitchFamily="18" charset="0"/>
                <a:cs typeface="B Nazanin" panose="00000400000000000000" pitchFamily="2" charset="-78"/>
              </a:rPr>
              <a:t>برای استفاده از گزينه هاي فوق بايستي مقالات را با گذاشتن علامت </a:t>
            </a:r>
            <a:r>
              <a:rPr lang="en-US" sz="1600" dirty="0">
                <a:latin typeface="Times New Roman" panose="02020603050405020304" pitchFamily="18" charset="0"/>
                <a:cs typeface="B Nazanin" panose="00000400000000000000" pitchFamily="2" charset="-78"/>
              </a:rPr>
              <a:t> (</a:t>
            </a:r>
            <a:r>
              <a:rPr lang="en-US" sz="1600" dirty="0">
                <a:latin typeface="Times New Roman" panose="02020603050405020304" pitchFamily="18" charset="0"/>
                <a:cs typeface="B Nazanin" panose="00000400000000000000" pitchFamily="2" charset="-78"/>
                <a:sym typeface="Symbol" panose="05050102010706020507" pitchFamily="18" charset="2"/>
              </a:rPr>
              <a:t></a:t>
            </a:r>
            <a:r>
              <a:rPr lang="en-US" sz="1600" dirty="0">
                <a:latin typeface="Times New Roman" panose="02020603050405020304" pitchFamily="18" charset="0"/>
                <a:cs typeface="B Nazanin" panose="00000400000000000000" pitchFamily="2" charset="-78"/>
              </a:rPr>
              <a:t> )</a:t>
            </a:r>
            <a:r>
              <a:rPr lang="fa-IR" sz="1600" dirty="0">
                <a:latin typeface="Times New Roman" panose="02020603050405020304" pitchFamily="18" charset="0"/>
                <a:cs typeface="B Nazanin" panose="00000400000000000000" pitchFamily="2" charset="-78"/>
              </a:rPr>
              <a:t>نشان دار انتخاب نماييد.</a:t>
            </a:r>
            <a:endParaRPr lang="en-US" sz="1600" dirty="0">
              <a:latin typeface="Times New Roman" panose="02020603050405020304" pitchFamily="18" charset="0"/>
              <a:cs typeface="B Nazanin" panose="00000400000000000000" pitchFamily="2" charset="-78"/>
            </a:endParaRPr>
          </a:p>
          <a:p>
            <a:pPr algn="just" rtl="1">
              <a:defRPr/>
            </a:pPr>
            <a:r>
              <a:rPr lang="fa-IR" sz="1600" dirty="0">
                <a:latin typeface="Times New Roman" panose="02020603050405020304" pitchFamily="18" charset="0"/>
                <a:cs typeface="B Nazanin" panose="00000400000000000000" pitchFamily="2" charset="-78"/>
              </a:rPr>
              <a:t>* با استفاده از آيکون پرينت و پست الکترونيکي مي توان ازنتايج جستجوي خود خروجي به شکل </a:t>
            </a:r>
            <a:r>
              <a:rPr lang="en-US" sz="1600" dirty="0">
                <a:latin typeface="Times New Roman" panose="02020603050405020304" pitchFamily="18" charset="0"/>
                <a:cs typeface="B Nazanin" panose="00000400000000000000" pitchFamily="2" charset="-78"/>
              </a:rPr>
              <a:t>Print</a:t>
            </a:r>
            <a:r>
              <a:rPr lang="fa-IR" sz="1600" dirty="0">
                <a:latin typeface="Times New Roman" panose="02020603050405020304" pitchFamily="18" charset="0"/>
                <a:cs typeface="B Nazanin" panose="00000400000000000000" pitchFamily="2" charset="-78"/>
              </a:rPr>
              <a:t> يا </a:t>
            </a:r>
            <a:r>
              <a:rPr lang="en-US" sz="1600" dirty="0">
                <a:latin typeface="Times New Roman" panose="02020603050405020304" pitchFamily="18" charset="0"/>
                <a:cs typeface="B Nazanin" panose="00000400000000000000" pitchFamily="2" charset="-78"/>
              </a:rPr>
              <a:t>E-Mail</a:t>
            </a:r>
            <a:r>
              <a:rPr lang="fa-IR" sz="1600" dirty="0">
                <a:latin typeface="Times New Roman" panose="02020603050405020304" pitchFamily="18" charset="0"/>
                <a:cs typeface="B Nazanin" panose="00000400000000000000" pitchFamily="2" charset="-78"/>
              </a:rPr>
              <a:t> تهيه نماييد.</a:t>
            </a:r>
            <a:endParaRPr lang="en-US" sz="1400" dirty="0">
              <a:latin typeface="Times New Roman" panose="02020603050405020304" pitchFamily="18" charset="0"/>
              <a:cs typeface="B Nazanin" panose="00000400000000000000" pitchFamily="2" charset="-78"/>
            </a:endParaRPr>
          </a:p>
        </p:txBody>
      </p:sp>
      <p:sp>
        <p:nvSpPr>
          <p:cNvPr id="4" name="Rounded Rectangle 3"/>
          <p:cNvSpPr/>
          <p:nvPr/>
        </p:nvSpPr>
        <p:spPr>
          <a:xfrm>
            <a:off x="3405188" y="1809750"/>
            <a:ext cx="4283075" cy="4953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41" name="Picture 4"/>
          <p:cNvPicPr>
            <a:picLocks noChangeAspect="1"/>
          </p:cNvPicPr>
          <p:nvPr/>
        </p:nvPicPr>
        <p:blipFill>
          <a:blip r:embed="rId3"/>
          <a:srcRect/>
          <a:stretch>
            <a:fillRect/>
          </a:stretch>
        </p:blipFill>
        <p:spPr bwMode="auto">
          <a:xfrm>
            <a:off x="5216525" y="5200650"/>
            <a:ext cx="3019425" cy="1657350"/>
          </a:xfrm>
          <a:prstGeom prst="rect">
            <a:avLst/>
          </a:prstGeom>
          <a:noFill/>
          <a:ln w="9525">
            <a:noFill/>
            <a:miter lim="800000"/>
            <a:headEnd/>
            <a:tailEnd/>
          </a:ln>
        </p:spPr>
      </p:pic>
      <p:sp>
        <p:nvSpPr>
          <p:cNvPr id="8" name="Rounded Rectangular Callout 7"/>
          <p:cNvSpPr/>
          <p:nvPr/>
        </p:nvSpPr>
        <p:spPr>
          <a:xfrm>
            <a:off x="8332788" y="5430838"/>
            <a:ext cx="3735387" cy="908050"/>
          </a:xfrm>
          <a:prstGeom prst="wedgeRoundRectCallout">
            <a:avLst>
              <a:gd name="adj1" fmla="val -100122"/>
              <a:gd name="adj2" fmla="val -364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fa-IR" sz="1600" dirty="0">
                <a:latin typeface="Times New Roman" panose="02020603050405020304" pitchFamily="18" charset="0"/>
                <a:cs typeface="B Nazanin" panose="00000400000000000000" pitchFamily="2" charset="-78"/>
              </a:rPr>
              <a:t>در حالت عادي صفحه نمايش  تا 20 رکورد را نمايش مي دهد ولي در صورت تمايل مي توانيد در پايين صفحه </a:t>
            </a:r>
            <a:r>
              <a:rPr lang="en-US" sz="1600" dirty="0">
                <a:latin typeface="Times New Roman" panose="02020603050405020304" pitchFamily="18" charset="0"/>
                <a:cs typeface="B Nazanin" panose="00000400000000000000" pitchFamily="2" charset="-78"/>
              </a:rPr>
              <a:t>Display</a:t>
            </a:r>
            <a:r>
              <a:rPr lang="fa-IR" sz="1600" dirty="0">
                <a:latin typeface="Times New Roman" panose="02020603050405020304" pitchFamily="18" charset="0"/>
                <a:cs typeface="B Nazanin" panose="00000400000000000000" pitchFamily="2" charset="-78"/>
              </a:rPr>
              <a:t> را روي اعداد بزرگتر قرار دهيد</a:t>
            </a:r>
            <a:r>
              <a:rPr lang="en-US" sz="1600" dirty="0">
                <a:latin typeface="Times New Roman" panose="02020603050405020304" pitchFamily="18" charset="0"/>
                <a:cs typeface="B Nazanin" panose="00000400000000000000" pitchFamily="2" charset="-78"/>
              </a:rPr>
              <a:t>.</a:t>
            </a:r>
            <a:endParaRPr lang="en-US" sz="1200" dirty="0">
              <a:latin typeface="Times New Roman" panose="02020603050405020304" pitchFamily="18" charset="0"/>
              <a:cs typeface="B Nazanin" panose="00000400000000000000" pitchFamily="2" charset="-78"/>
            </a:endParaRPr>
          </a:p>
        </p:txBody>
      </p:sp>
      <p:sp>
        <p:nvSpPr>
          <p:cNvPr id="9" name="Rounded Rectangular Callout 8"/>
          <p:cNvSpPr/>
          <p:nvPr/>
        </p:nvSpPr>
        <p:spPr>
          <a:xfrm>
            <a:off x="9890125" y="1306513"/>
            <a:ext cx="2178050" cy="839787"/>
          </a:xfrm>
          <a:prstGeom prst="wedgeRoundRectCallout">
            <a:avLst>
              <a:gd name="adj1" fmla="val 26603"/>
              <a:gd name="adj2" fmla="val 713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fa-IR" sz="1400" dirty="0">
                <a:latin typeface="Times New Roman" panose="02020603050405020304" pitchFamily="18" charset="0"/>
                <a:cs typeface="B Nazanin" panose="00000400000000000000" pitchFamily="2" charset="-78"/>
              </a:rPr>
              <a:t>در اين قسمت فقط استنادات نويسندگان ديگر به مقاله مورد نظر را نمايش مي دهد </a:t>
            </a:r>
            <a:endParaRPr lang="en-US" sz="1400" dirty="0">
              <a:latin typeface="Times New Roman" panose="02020603050405020304" pitchFamily="18" charset="0"/>
              <a:cs typeface="B Nazanin" panose="00000400000000000000" pitchFamily="2" charset="-7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276225"/>
            <a:ext cx="9805987" cy="1001713"/>
          </a:xfrm>
        </p:spPr>
        <p:txBody>
          <a:bodyPr>
            <a:normAutofit fontScale="90000"/>
          </a:bodyPr>
          <a:lstStyle/>
          <a:p>
            <a:pPr>
              <a:defRPr/>
            </a:pPr>
            <a:r>
              <a:rPr lang="en-US" sz="4000" dirty="0">
                <a:latin typeface="Times New Roman" panose="02020603050405020304" pitchFamily="18" charset="0"/>
                <a:cs typeface="Times New Roman" panose="02020603050405020304" pitchFamily="18" charset="0"/>
              </a:rPr>
              <a:t>Analyze Search Results &amp; View Citation Overview</a:t>
            </a:r>
          </a:p>
        </p:txBody>
      </p:sp>
      <p:pic>
        <p:nvPicPr>
          <p:cNvPr id="15363" name="Content Placeholder 3"/>
          <p:cNvPicPr>
            <a:picLocks noGrp="1" noChangeAspect="1"/>
          </p:cNvPicPr>
          <p:nvPr>
            <p:ph idx="1"/>
          </p:nvPr>
        </p:nvPicPr>
        <p:blipFill>
          <a:blip r:embed="rId2"/>
          <a:srcRect/>
          <a:stretch>
            <a:fillRect/>
          </a:stretch>
        </p:blipFill>
        <p:spPr>
          <a:xfrm>
            <a:off x="677863" y="1165225"/>
            <a:ext cx="10107612" cy="5692775"/>
          </a:xfrm>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365125"/>
            <a:ext cx="10515600" cy="911225"/>
          </a:xfrm>
        </p:spPr>
        <p:txBody>
          <a:bodyPr/>
          <a:lstStyle/>
          <a:p>
            <a:pPr algn="r" rtl="1" eaLnBrk="1" hangingPunct="1"/>
            <a:endParaRPr lang="en-US" altLang="en-US" smtClean="0"/>
          </a:p>
        </p:txBody>
      </p:sp>
      <p:sp>
        <p:nvSpPr>
          <p:cNvPr id="16387" name="Content Placeholder 1"/>
          <p:cNvSpPr>
            <a:spLocks noGrp="1"/>
          </p:cNvSpPr>
          <p:nvPr>
            <p:ph idx="1"/>
          </p:nvPr>
        </p:nvSpPr>
        <p:spPr/>
        <p:txBody>
          <a:bodyPr/>
          <a:lstStyle/>
          <a:p>
            <a:pPr eaLnBrk="1" hangingPunct="1"/>
            <a:endParaRPr lang="en-US" altLang="en-US" sz="1800" smtClean="0"/>
          </a:p>
        </p:txBody>
      </p:sp>
      <p:pic>
        <p:nvPicPr>
          <p:cNvPr id="16388" name="Picture 2"/>
          <p:cNvPicPr>
            <a:picLocks noChangeAspect="1"/>
          </p:cNvPicPr>
          <p:nvPr/>
        </p:nvPicPr>
        <p:blipFill>
          <a:blip r:embed="rId2"/>
          <a:srcRect/>
          <a:stretch>
            <a:fillRect/>
          </a:stretch>
        </p:blipFill>
        <p:spPr bwMode="auto">
          <a:xfrm>
            <a:off x="187325" y="139700"/>
            <a:ext cx="11661775" cy="6569075"/>
          </a:xfrm>
          <a:prstGeom prst="rect">
            <a:avLst/>
          </a:prstGeom>
          <a:noFill/>
          <a:ln w="9525">
            <a:noFill/>
            <a:miter lim="800000"/>
            <a:headEnd/>
            <a:tailEnd/>
          </a:ln>
        </p:spPr>
      </p:pic>
      <p:sp>
        <p:nvSpPr>
          <p:cNvPr id="4" name="Rounded Rectangular Callout 3"/>
          <p:cNvSpPr/>
          <p:nvPr/>
        </p:nvSpPr>
        <p:spPr>
          <a:xfrm>
            <a:off x="5467350" y="365125"/>
            <a:ext cx="4889500" cy="1957388"/>
          </a:xfrm>
          <a:prstGeom prst="wedgeRoundRectCallout">
            <a:avLst>
              <a:gd name="adj1" fmla="val -59906"/>
              <a:gd name="adj2" fmla="val 204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fa-IR" sz="1600" dirty="0">
                <a:latin typeface="Times New Roman" panose="02020603050405020304" pitchFamily="18" charset="0"/>
                <a:cs typeface="B Nazanin" panose="00000400000000000000" pitchFamily="2" charset="-78"/>
              </a:rPr>
              <a:t>در صفحه فوق استنادها به تفکيک سال و در نهايت کل استنادها مشخص گرديده است</a:t>
            </a:r>
            <a:r>
              <a:rPr lang="en-US" sz="1600" dirty="0">
                <a:latin typeface="Times New Roman" panose="02020603050405020304" pitchFamily="18" charset="0"/>
                <a:cs typeface="B Nazanin" panose="00000400000000000000" pitchFamily="2" charset="-78"/>
              </a:rPr>
              <a:t>. </a:t>
            </a:r>
            <a:r>
              <a:rPr lang="fa-IR" sz="1600" dirty="0">
                <a:latin typeface="Times New Roman" panose="02020603050405020304" pitchFamily="18" charset="0"/>
                <a:cs typeface="B Nazanin" panose="00000400000000000000" pitchFamily="2" charset="-78"/>
              </a:rPr>
              <a:t>با کليک بر روي اعداد داخل جدول کل استنادهاي سال مذکور ( مقالاتي که به مقاله فوق استناد کردند</a:t>
            </a:r>
            <a:r>
              <a:rPr lang="en-US" sz="1600" dirty="0">
                <a:latin typeface="Times New Roman" panose="02020603050405020304" pitchFamily="18" charset="0"/>
                <a:cs typeface="B Nazanin" panose="00000400000000000000" pitchFamily="2" charset="-78"/>
              </a:rPr>
              <a:t> (</a:t>
            </a:r>
            <a:r>
              <a:rPr lang="fa-IR" sz="1600" dirty="0">
                <a:latin typeface="Times New Roman" panose="02020603050405020304" pitchFamily="18" charset="0"/>
                <a:cs typeface="B Nazanin" panose="00000400000000000000" pitchFamily="2" charset="-78"/>
              </a:rPr>
              <a:t>را مي توان مشاهده نمود</a:t>
            </a:r>
            <a:r>
              <a:rPr lang="en-US" sz="1600" dirty="0">
                <a:latin typeface="Times New Roman" panose="02020603050405020304" pitchFamily="18" charset="0"/>
                <a:cs typeface="B Nazanin" panose="00000400000000000000" pitchFamily="2" charset="-78"/>
              </a:rPr>
              <a:t>. </a:t>
            </a:r>
            <a:r>
              <a:rPr lang="fa-IR" sz="1600" dirty="0">
                <a:latin typeface="Times New Roman" panose="02020603050405020304" pitchFamily="18" charset="0"/>
                <a:cs typeface="B Nazanin" panose="00000400000000000000" pitchFamily="2" charset="-78"/>
              </a:rPr>
              <a:t> لازم به ذکر است که استنادهايي را که نويسنده خود به مقالاتش نموده است در اين جدول احتساب گرديده است لذا در صورت تمايل به عدم احتساب مقاله هاي فوق گزينه  </a:t>
            </a:r>
            <a:r>
              <a:rPr lang="en-US" sz="1600" dirty="0">
                <a:latin typeface="Times New Roman" panose="02020603050405020304" pitchFamily="18" charset="0"/>
                <a:cs typeface="B Nazanin" panose="00000400000000000000" pitchFamily="2" charset="-78"/>
              </a:rPr>
              <a:t>Citations of all Authors Self </a:t>
            </a:r>
            <a:r>
              <a:rPr lang="fa-IR" sz="1600" dirty="0">
                <a:latin typeface="Times New Roman" panose="02020603050405020304" pitchFamily="18" charset="0"/>
                <a:cs typeface="B Nazanin" panose="00000400000000000000" pitchFamily="2" charset="-78"/>
              </a:rPr>
              <a:t> را در بالاي صفحه فوق علامت بگذاريد</a:t>
            </a:r>
            <a:r>
              <a:rPr lang="en-US" sz="1600" dirty="0">
                <a:latin typeface="Times New Roman" panose="02020603050405020304" pitchFamily="18" charset="0"/>
                <a:cs typeface="B Nazanin" panose="00000400000000000000" pitchFamily="2" charset="-78"/>
              </a:rPr>
              <a:t> . </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646" y="503853"/>
            <a:ext cx="10034954" cy="1142385"/>
          </a:xfrm>
        </p:spPr>
        <p:txBody>
          <a:bodyPr anchor="ctr">
            <a:normAutofit/>
          </a:bodyPr>
          <a:lstStyle/>
          <a:p>
            <a:pPr algn="ctr" rtl="1"/>
            <a:r>
              <a:rPr lang="fa-IR" dirty="0" smtClean="0">
                <a:latin typeface="Times New Roman" panose="02020603050405020304" pitchFamily="18" charset="0"/>
                <a:cs typeface="B Nazanin" panose="00000400000000000000" pitchFamily="2" charset="-78"/>
              </a:rPr>
              <a:t>ثبت نام در پایگاه </a:t>
            </a:r>
            <a:r>
              <a:rPr lang="en-US" dirty="0" smtClean="0">
                <a:latin typeface="Times New Roman" panose="02020603050405020304" pitchFamily="18" charset="0"/>
                <a:cs typeface="B Nazanin" panose="00000400000000000000" pitchFamily="2" charset="-78"/>
              </a:rPr>
              <a:t>Science direct</a:t>
            </a:r>
            <a:r>
              <a:rPr lang="fa-IR" dirty="0" smtClean="0">
                <a:latin typeface="Times New Roman" panose="02020603050405020304" pitchFamily="18" charset="0"/>
                <a:cs typeface="B Nazanin" panose="00000400000000000000" pitchFamily="2" charset="-78"/>
              </a:rPr>
              <a:t> </a:t>
            </a:r>
            <a:r>
              <a:rPr lang="en-US" dirty="0" smtClean="0">
                <a:latin typeface="Times New Roman" panose="02020603050405020304" pitchFamily="18" charset="0"/>
                <a:cs typeface="B Nazanin" panose="00000400000000000000" pitchFamily="2" charset="-78"/>
              </a:rPr>
              <a:t>https</a:t>
            </a:r>
            <a:r>
              <a:rPr lang="en-US" dirty="0">
                <a:latin typeface="Times New Roman" panose="02020603050405020304" pitchFamily="18" charset="0"/>
                <a:cs typeface="B Nazanin" panose="00000400000000000000" pitchFamily="2" charset="-78"/>
              </a:rPr>
              <a:t>://</a:t>
            </a:r>
            <a:r>
              <a:rPr lang="en-US" dirty="0" smtClean="0">
                <a:latin typeface="Times New Roman" panose="02020603050405020304" pitchFamily="18" charset="0"/>
                <a:cs typeface="B Nazanin" panose="00000400000000000000" pitchFamily="2" charset="-78"/>
              </a:rPr>
              <a:t>www.sciencedirect.com</a:t>
            </a:r>
            <a:endParaRPr lang="en-US" dirty="0">
              <a:latin typeface="Times New Roman" panose="02020603050405020304" pitchFamily="18" charset="0"/>
              <a:cs typeface="B Nazanin" panose="00000400000000000000" pitchFamily="2" charset="-78"/>
            </a:endParaRPr>
          </a:p>
        </p:txBody>
      </p:sp>
      <p:pic>
        <p:nvPicPr>
          <p:cNvPr id="5" name="Content Placeholder 4"/>
          <p:cNvPicPr>
            <a:picLocks noGrp="1" noChangeAspect="1"/>
          </p:cNvPicPr>
          <p:nvPr>
            <p:ph idx="1"/>
          </p:nvPr>
        </p:nvPicPr>
        <p:blipFill>
          <a:blip r:embed="rId2"/>
          <a:stretch>
            <a:fillRect/>
          </a:stretch>
        </p:blipFill>
        <p:spPr>
          <a:xfrm>
            <a:off x="0" y="1581227"/>
            <a:ext cx="9601200" cy="3361437"/>
          </a:xfrm>
          <a:prstGeom prst="rect">
            <a:avLst/>
          </a:prstGeom>
        </p:spPr>
      </p:pic>
      <p:sp>
        <p:nvSpPr>
          <p:cNvPr id="8" name="Rounded Rectangle 7"/>
          <p:cNvSpPr/>
          <p:nvPr/>
        </p:nvSpPr>
        <p:spPr>
          <a:xfrm>
            <a:off x="6348046" y="1646238"/>
            <a:ext cx="606669" cy="34961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7270750" y="1995854"/>
            <a:ext cx="4348595" cy="4590953"/>
          </a:xfrm>
          <a:prstGeom prst="rect">
            <a:avLst/>
          </a:prstGeom>
        </p:spPr>
      </p:pic>
      <p:pic>
        <p:nvPicPr>
          <p:cNvPr id="10" name="Picture 9"/>
          <p:cNvPicPr>
            <a:picLocks noChangeAspect="1"/>
          </p:cNvPicPr>
          <p:nvPr/>
        </p:nvPicPr>
        <p:blipFill>
          <a:blip r:embed="rId4"/>
          <a:stretch>
            <a:fillRect/>
          </a:stretch>
        </p:blipFill>
        <p:spPr>
          <a:xfrm>
            <a:off x="861646" y="4291330"/>
            <a:ext cx="6363364" cy="2473308"/>
          </a:xfrm>
          <a:prstGeom prst="rect">
            <a:avLst/>
          </a:prstGeom>
        </p:spPr>
      </p:pic>
      <p:sp>
        <p:nvSpPr>
          <p:cNvPr id="11" name="Rounded Rectangle 10"/>
          <p:cNvSpPr/>
          <p:nvPr/>
        </p:nvSpPr>
        <p:spPr>
          <a:xfrm>
            <a:off x="5252605" y="4291330"/>
            <a:ext cx="722745" cy="34961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4760197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54113" y="544513"/>
            <a:ext cx="9231312" cy="966787"/>
          </a:xfrm>
        </p:spPr>
        <p:txBody>
          <a:bodyPr/>
          <a:lstStyle/>
          <a:p>
            <a:pPr algn="r" rtl="1" eaLnBrk="1" hangingPunct="1"/>
            <a:r>
              <a:rPr lang="fa-IR" altLang="en-US" b="1" smtClean="0">
                <a:cs typeface="B Nazanin" pitchFamily="2" charset="-78"/>
              </a:rPr>
              <a:t>جستجو براساس نام نویسنده</a:t>
            </a:r>
            <a:endParaRPr lang="en-US" altLang="en-US" b="1" smtClean="0">
              <a:cs typeface="B Nazanin" pitchFamily="2" charset="-78"/>
            </a:endParaRPr>
          </a:p>
        </p:txBody>
      </p:sp>
      <p:pic>
        <p:nvPicPr>
          <p:cNvPr id="17411" name="Content Placeholder 3"/>
          <p:cNvPicPr>
            <a:picLocks noGrp="1" noChangeAspect="1"/>
          </p:cNvPicPr>
          <p:nvPr>
            <p:ph idx="1"/>
          </p:nvPr>
        </p:nvPicPr>
        <p:blipFill>
          <a:blip r:embed="rId2"/>
          <a:srcRect/>
          <a:stretch>
            <a:fillRect/>
          </a:stretch>
        </p:blipFill>
        <p:spPr>
          <a:xfrm>
            <a:off x="715963" y="1590675"/>
            <a:ext cx="10588625" cy="4935538"/>
          </a:xfrm>
        </p:spPr>
      </p:pic>
      <p:sp>
        <p:nvSpPr>
          <p:cNvPr id="5" name="Rounded Rectangle 4"/>
          <p:cNvSpPr/>
          <p:nvPr/>
        </p:nvSpPr>
        <p:spPr>
          <a:xfrm>
            <a:off x="849313" y="4059238"/>
            <a:ext cx="1398587" cy="68103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6010275" y="4059238"/>
            <a:ext cx="1071563" cy="68103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849313" y="4814888"/>
            <a:ext cx="1398587" cy="68103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10385425" y="4740275"/>
            <a:ext cx="881063" cy="558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6105525" y="4875213"/>
            <a:ext cx="1274763" cy="56038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altLang="en-US" smtClean="0"/>
          </a:p>
        </p:txBody>
      </p:sp>
      <p:pic>
        <p:nvPicPr>
          <p:cNvPr id="18435" name="Content Placeholder 3"/>
          <p:cNvPicPr>
            <a:picLocks noGrp="1" noChangeAspect="1"/>
          </p:cNvPicPr>
          <p:nvPr>
            <p:ph idx="1"/>
          </p:nvPr>
        </p:nvPicPr>
        <p:blipFill>
          <a:blip r:embed="rId2"/>
          <a:srcRect/>
          <a:stretch>
            <a:fillRect/>
          </a:stretch>
        </p:blipFill>
        <p:spPr>
          <a:xfrm>
            <a:off x="90488" y="307975"/>
            <a:ext cx="8596312" cy="3033713"/>
          </a:xfrm>
        </p:spPr>
      </p:pic>
      <p:pic>
        <p:nvPicPr>
          <p:cNvPr id="5" name="Picture 4"/>
          <p:cNvPicPr>
            <a:picLocks noChangeAspect="1"/>
          </p:cNvPicPr>
          <p:nvPr/>
        </p:nvPicPr>
        <p:blipFill>
          <a:blip r:embed="rId3"/>
          <a:srcRect/>
          <a:stretch>
            <a:fillRect/>
          </a:stretch>
        </p:blipFill>
        <p:spPr bwMode="auto">
          <a:xfrm>
            <a:off x="5148263" y="1270000"/>
            <a:ext cx="7043737" cy="3714750"/>
          </a:xfrm>
          <a:prstGeom prst="rect">
            <a:avLst/>
          </a:prstGeom>
          <a:noFill/>
          <a:ln w="9525">
            <a:noFill/>
            <a:miter lim="800000"/>
            <a:headEnd/>
            <a:tailEnd/>
          </a:ln>
        </p:spPr>
      </p:pic>
      <p:sp>
        <p:nvSpPr>
          <p:cNvPr id="6" name="Rounded Rectangle 5"/>
          <p:cNvSpPr/>
          <p:nvPr/>
        </p:nvSpPr>
        <p:spPr>
          <a:xfrm>
            <a:off x="177800" y="2678113"/>
            <a:ext cx="1352550" cy="56038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5148263" y="1250950"/>
            <a:ext cx="1290637" cy="3841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p:nvPicPr>
        <p:blipFill>
          <a:blip r:embed="rId4"/>
          <a:srcRect/>
          <a:stretch>
            <a:fillRect/>
          </a:stretch>
        </p:blipFill>
        <p:spPr bwMode="auto">
          <a:xfrm>
            <a:off x="1846263" y="3359150"/>
            <a:ext cx="6626225" cy="3448050"/>
          </a:xfrm>
          <a:prstGeom prst="rect">
            <a:avLst/>
          </a:prstGeom>
          <a:noFill/>
          <a:ln w="9525">
            <a:noFill/>
            <a:miter lim="800000"/>
            <a:headEnd/>
            <a:tailEnd/>
          </a:ln>
        </p:spPr>
      </p:pic>
      <p:sp>
        <p:nvSpPr>
          <p:cNvPr id="9" name="Rounded Rectangle 8"/>
          <p:cNvSpPr/>
          <p:nvPr/>
        </p:nvSpPr>
        <p:spPr>
          <a:xfrm>
            <a:off x="6950075" y="2319338"/>
            <a:ext cx="1354138" cy="3841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1993900" y="4095750"/>
            <a:ext cx="2568575" cy="3841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Tm="106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9883775" cy="865188"/>
          </a:xfrm>
        </p:spPr>
        <p:txBody>
          <a:bodyPr>
            <a:normAutofit fontScale="90000"/>
          </a:bodyPr>
          <a:lstStyle/>
          <a:p>
            <a:pPr algn="ctr" rtl="1" eaLnBrk="1" hangingPunct="1">
              <a:defRPr/>
            </a:pPr>
            <a:r>
              <a:rPr lang="en-US" b="1" dirty="0">
                <a:latin typeface="Times New Roman" panose="02020603050405020304" pitchFamily="18" charset="0"/>
                <a:cs typeface="B Nazanin" panose="00000400000000000000" pitchFamily="2" charset="-78"/>
              </a:rPr>
              <a:t>Affiliation</a:t>
            </a:r>
            <a:r>
              <a:rPr lang="fa-IR" b="1" dirty="0">
                <a:latin typeface="Times New Roman" panose="02020603050405020304" pitchFamily="18" charset="0"/>
                <a:cs typeface="B Nazanin" panose="00000400000000000000" pitchFamily="2" charset="-78"/>
              </a:rPr>
              <a:t> : </a:t>
            </a:r>
            <a:r>
              <a:rPr lang="fa-IR" b="1" dirty="0" smtClean="0">
                <a:latin typeface="Times New Roman" panose="02020603050405020304" pitchFamily="18" charset="0"/>
                <a:cs typeface="B Nazanin" panose="00000400000000000000" pitchFamily="2" charset="-78"/>
              </a:rPr>
              <a:t>جستجو براساس وابستگی سازمانی</a:t>
            </a:r>
            <a:r>
              <a:rPr lang="en-US" dirty="0">
                <a:latin typeface="Times New Roman" panose="02020603050405020304" pitchFamily="18" charset="0"/>
                <a:cs typeface="B Nazanin" panose="00000400000000000000" pitchFamily="2" charset="-78"/>
              </a:rPr>
              <a:t/>
            </a:r>
            <a:br>
              <a:rPr lang="en-US" dirty="0">
                <a:latin typeface="Times New Roman" panose="02020603050405020304" pitchFamily="18" charset="0"/>
                <a:cs typeface="B Nazanin" panose="00000400000000000000" pitchFamily="2" charset="-78"/>
              </a:rPr>
            </a:br>
            <a:endParaRPr lang="en-US" dirty="0">
              <a:latin typeface="Times New Roman" panose="02020603050405020304" pitchFamily="18" charset="0"/>
              <a:cs typeface="B Nazanin" panose="00000400000000000000" pitchFamily="2" charset="-78"/>
            </a:endParaRPr>
          </a:p>
        </p:txBody>
      </p:sp>
      <p:pic>
        <p:nvPicPr>
          <p:cNvPr id="19459" name="Content Placeholder 3"/>
          <p:cNvPicPr>
            <a:picLocks noGrp="1" noChangeAspect="1"/>
          </p:cNvPicPr>
          <p:nvPr>
            <p:ph idx="1"/>
          </p:nvPr>
        </p:nvPicPr>
        <p:blipFill>
          <a:blip r:embed="rId2"/>
          <a:srcRect/>
          <a:stretch>
            <a:fillRect/>
          </a:stretch>
        </p:blipFill>
        <p:spPr>
          <a:xfrm>
            <a:off x="333375" y="1474788"/>
            <a:ext cx="8596313" cy="2025650"/>
          </a:xfrm>
        </p:spPr>
      </p:pic>
      <p:sp>
        <p:nvSpPr>
          <p:cNvPr id="7" name="Rounded Rectangle 6"/>
          <p:cNvSpPr/>
          <p:nvPr/>
        </p:nvSpPr>
        <p:spPr>
          <a:xfrm>
            <a:off x="460375" y="2495550"/>
            <a:ext cx="1238250" cy="35401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p:cNvPicPr>
            <a:picLocks noChangeAspect="1"/>
          </p:cNvPicPr>
          <p:nvPr/>
        </p:nvPicPr>
        <p:blipFill>
          <a:blip r:embed="rId3"/>
          <a:srcRect/>
          <a:stretch>
            <a:fillRect/>
          </a:stretch>
        </p:blipFill>
        <p:spPr bwMode="auto">
          <a:xfrm>
            <a:off x="3251200" y="2339975"/>
            <a:ext cx="8559800" cy="4238625"/>
          </a:xfrm>
          <a:prstGeom prst="rect">
            <a:avLst/>
          </a:prstGeom>
          <a:noFill/>
          <a:ln w="9525">
            <a:noFill/>
            <a:miter lim="800000"/>
            <a:headEnd/>
            <a:tailEnd/>
          </a:ln>
        </p:spPr>
      </p:pic>
      <p:sp>
        <p:nvSpPr>
          <p:cNvPr id="8" name="Rounded Rectangle 7"/>
          <p:cNvSpPr/>
          <p:nvPr/>
        </p:nvSpPr>
        <p:spPr>
          <a:xfrm>
            <a:off x="3132138" y="4300538"/>
            <a:ext cx="8678862" cy="14001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3675063" y="2339975"/>
            <a:ext cx="955675" cy="35401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Tm="4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ltLang="en-US" smtClean="0"/>
          </a:p>
        </p:txBody>
      </p:sp>
      <p:pic>
        <p:nvPicPr>
          <p:cNvPr id="20483" name="Content Placeholder 3"/>
          <p:cNvPicPr>
            <a:picLocks noGrp="1" noChangeAspect="1"/>
          </p:cNvPicPr>
          <p:nvPr>
            <p:ph idx="1"/>
          </p:nvPr>
        </p:nvPicPr>
        <p:blipFill>
          <a:blip r:embed="rId2"/>
          <a:srcRect/>
          <a:stretch>
            <a:fillRect/>
          </a:stretch>
        </p:blipFill>
        <p:spPr>
          <a:xfrm>
            <a:off x="574675" y="233363"/>
            <a:ext cx="10734675" cy="6335712"/>
          </a:xfrm>
        </p:spPr>
      </p:pic>
      <p:sp>
        <p:nvSpPr>
          <p:cNvPr id="4" name="Rounded Rectangle 3"/>
          <p:cNvSpPr/>
          <p:nvPr/>
        </p:nvSpPr>
        <p:spPr>
          <a:xfrm>
            <a:off x="574675" y="2393950"/>
            <a:ext cx="3722688" cy="58261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Tm="4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92163" y="282575"/>
            <a:ext cx="8596312" cy="958850"/>
          </a:xfrm>
        </p:spPr>
        <p:txBody>
          <a:bodyPr/>
          <a:lstStyle/>
          <a:p>
            <a:pPr algn="ctr" rtl="1" eaLnBrk="1" hangingPunct="1"/>
            <a:r>
              <a:rPr lang="en-US" altLang="en-US" sz="4400" b="1" smtClean="0">
                <a:latin typeface="Times New Roman" pitchFamily="18" charset="0"/>
                <a:cs typeface="Times New Roman" pitchFamily="18" charset="0"/>
              </a:rPr>
              <a:t>Sources</a:t>
            </a:r>
            <a:endParaRPr lang="en-US" altLang="en-US" sz="4400" smtClean="0">
              <a:latin typeface="Times New Roman" pitchFamily="18" charset="0"/>
              <a:cs typeface="Times New Roman" pitchFamily="18" charset="0"/>
            </a:endParaRPr>
          </a:p>
        </p:txBody>
      </p:sp>
      <p:pic>
        <p:nvPicPr>
          <p:cNvPr id="21507" name="Content Placeholder 3"/>
          <p:cNvPicPr>
            <a:picLocks noGrp="1" noChangeAspect="1"/>
          </p:cNvPicPr>
          <p:nvPr>
            <p:ph idx="1"/>
          </p:nvPr>
        </p:nvPicPr>
        <p:blipFill>
          <a:blip r:embed="rId2"/>
          <a:srcRect/>
          <a:stretch>
            <a:fillRect/>
          </a:stretch>
        </p:blipFill>
        <p:spPr>
          <a:xfrm>
            <a:off x="792163" y="1241425"/>
            <a:ext cx="10218737" cy="5318125"/>
          </a:xfrm>
        </p:spPr>
      </p:pic>
      <p:sp>
        <p:nvSpPr>
          <p:cNvPr id="5" name="Rounded Rectangle 4"/>
          <p:cNvSpPr/>
          <p:nvPr/>
        </p:nvSpPr>
        <p:spPr>
          <a:xfrm>
            <a:off x="876300" y="3041650"/>
            <a:ext cx="3341688" cy="83026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ular Callout 5"/>
          <p:cNvSpPr/>
          <p:nvPr/>
        </p:nvSpPr>
        <p:spPr>
          <a:xfrm>
            <a:off x="5159375" y="1465263"/>
            <a:ext cx="3789363" cy="1184275"/>
          </a:xfrm>
          <a:prstGeom prst="wedgeRoundRectCallout">
            <a:avLst>
              <a:gd name="adj1" fmla="val -86196"/>
              <a:gd name="adj2" fmla="val 1263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fa-IR" sz="1600" dirty="0">
                <a:latin typeface="Times New Roman" panose="02020603050405020304" pitchFamily="18" charset="0"/>
                <a:cs typeface="B Nazanin" panose="00000400000000000000" pitchFamily="2" charset="-78"/>
              </a:rPr>
              <a:t>1- جستجو براساس عنوان يا کليدواژه در عنوان</a:t>
            </a:r>
            <a:endParaRPr lang="en-US" sz="1600" dirty="0">
              <a:latin typeface="Times New Roman" panose="02020603050405020304" pitchFamily="18" charset="0"/>
              <a:cs typeface="B Nazanin" panose="00000400000000000000" pitchFamily="2" charset="-78"/>
            </a:endParaRPr>
          </a:p>
          <a:p>
            <a:pPr algn="r" rtl="1">
              <a:defRPr/>
            </a:pPr>
            <a:r>
              <a:rPr lang="fa-IR" sz="1600" dirty="0">
                <a:latin typeface="Times New Roman" panose="02020603050405020304" pitchFamily="18" charset="0"/>
                <a:cs typeface="B Nazanin" panose="00000400000000000000" pitchFamily="2" charset="-78"/>
              </a:rPr>
              <a:t>2-  جستجو بر اساس </a:t>
            </a:r>
            <a:r>
              <a:rPr lang="en-US" sz="1600" dirty="0">
                <a:latin typeface="Times New Roman" panose="02020603050405020304" pitchFamily="18" charset="0"/>
                <a:cs typeface="B Nazanin" panose="00000400000000000000" pitchFamily="2" charset="-78"/>
              </a:rPr>
              <a:t>ISSN </a:t>
            </a:r>
          </a:p>
          <a:p>
            <a:pPr algn="r" rtl="1">
              <a:defRPr/>
            </a:pPr>
            <a:r>
              <a:rPr lang="fa-IR" sz="1600" dirty="0">
                <a:latin typeface="Times New Roman" panose="02020603050405020304" pitchFamily="18" charset="0"/>
                <a:cs typeface="B Nazanin" panose="00000400000000000000" pitchFamily="2" charset="-78"/>
              </a:rPr>
              <a:t>3- جستجو براساس ناشر</a:t>
            </a:r>
            <a:endParaRPr lang="en-US" sz="1600" dirty="0">
              <a:latin typeface="Times New Roman" panose="02020603050405020304" pitchFamily="18" charset="0"/>
              <a:cs typeface="B Nazanin" panose="00000400000000000000" pitchFamily="2" charset="-78"/>
            </a:endParaRPr>
          </a:p>
          <a:p>
            <a:pPr algn="r" rtl="1">
              <a:defRPr/>
            </a:pPr>
            <a:r>
              <a:rPr lang="fa-IR" sz="1600" dirty="0">
                <a:latin typeface="Times New Roman" panose="02020603050405020304" pitchFamily="18" charset="0"/>
                <a:cs typeface="B Nazanin" panose="00000400000000000000" pitchFamily="2" charset="-78"/>
              </a:rPr>
              <a:t>4- جستجوي مجلات </a:t>
            </a:r>
            <a:r>
              <a:rPr lang="en-US" sz="1600" dirty="0">
                <a:latin typeface="Times New Roman" panose="02020603050405020304" pitchFamily="18" charset="0"/>
                <a:cs typeface="B Nazanin" panose="00000400000000000000" pitchFamily="2" charset="-78"/>
              </a:rPr>
              <a:t>Open Access</a:t>
            </a:r>
          </a:p>
        </p:txBody>
      </p:sp>
      <p:pic>
        <p:nvPicPr>
          <p:cNvPr id="7" name="Picture 6"/>
          <p:cNvPicPr>
            <a:picLocks noChangeAspect="1"/>
          </p:cNvPicPr>
          <p:nvPr/>
        </p:nvPicPr>
        <p:blipFill>
          <a:blip r:embed="rId3"/>
          <a:srcRect/>
          <a:stretch>
            <a:fillRect/>
          </a:stretch>
        </p:blipFill>
        <p:spPr bwMode="auto">
          <a:xfrm>
            <a:off x="4575175" y="3871913"/>
            <a:ext cx="7453313" cy="2911475"/>
          </a:xfrm>
          <a:prstGeom prst="rect">
            <a:avLst/>
          </a:prstGeom>
          <a:noFill/>
          <a:ln w="9525">
            <a:noFill/>
            <a:miter lim="800000"/>
            <a:headEnd/>
            <a:tailEnd/>
          </a:ln>
        </p:spPr>
      </p:pic>
      <p:sp>
        <p:nvSpPr>
          <p:cNvPr id="8" name="Rounded Rectangle 7"/>
          <p:cNvSpPr/>
          <p:nvPr/>
        </p:nvSpPr>
        <p:spPr>
          <a:xfrm>
            <a:off x="4575175" y="4497388"/>
            <a:ext cx="4922838" cy="83026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10864850" cy="668338"/>
          </a:xfrm>
        </p:spPr>
        <p:txBody>
          <a:bodyPr>
            <a:normAutofit fontScale="90000"/>
          </a:bodyPr>
          <a:lstStyle/>
          <a:p>
            <a:pPr eaLnBrk="1" hangingPunct="1">
              <a:defRPr/>
            </a:pPr>
            <a:r>
              <a:rPr lang="en-US" sz="3100" dirty="0" smtClean="0">
                <a:latin typeface="Times New Roman" panose="02020603050405020304" pitchFamily="18" charset="0"/>
                <a:cs typeface="Times New Roman" panose="02020603050405020304" pitchFamily="18" charset="0"/>
              </a:rPr>
              <a:t>1-Search Alerts  2-</a:t>
            </a:r>
            <a:r>
              <a:rPr lang="fa-IR" sz="3100" dirty="0" smtClean="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Author Citation Alerts </a:t>
            </a:r>
            <a:r>
              <a:rPr lang="en-US" sz="3100" dirty="0" smtClean="0">
                <a:latin typeface="Times New Roman" panose="02020603050405020304" pitchFamily="18" charset="0"/>
                <a:cs typeface="Times New Roman" panose="02020603050405020304" pitchFamily="18" charset="0"/>
              </a:rPr>
              <a:t>3-</a:t>
            </a:r>
            <a:r>
              <a:rPr lang="en-US" sz="3100" dirty="0">
                <a:latin typeface="Times New Roman" panose="02020603050405020304" pitchFamily="18" charset="0"/>
                <a:cs typeface="Times New Roman" panose="02020603050405020304" pitchFamily="18" charset="0"/>
              </a:rPr>
              <a:t> Document Citation Alerts </a:t>
            </a: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a:r>
            <a:br>
              <a:rPr lang="en-US" sz="3100"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22531" name="Content Placeholder 3"/>
          <p:cNvPicPr>
            <a:picLocks noGrp="1" noChangeAspect="1"/>
          </p:cNvPicPr>
          <p:nvPr>
            <p:ph idx="1"/>
          </p:nvPr>
        </p:nvPicPr>
        <p:blipFill>
          <a:blip r:embed="rId2"/>
          <a:srcRect/>
          <a:stretch>
            <a:fillRect/>
          </a:stretch>
        </p:blipFill>
        <p:spPr>
          <a:xfrm>
            <a:off x="889000" y="1765300"/>
            <a:ext cx="10340975" cy="4878388"/>
          </a:xfrm>
        </p:spPr>
      </p:pic>
      <p:sp>
        <p:nvSpPr>
          <p:cNvPr id="6" name="Rectangle 5"/>
          <p:cNvSpPr/>
          <p:nvPr/>
        </p:nvSpPr>
        <p:spPr>
          <a:xfrm>
            <a:off x="7734300" y="1847850"/>
            <a:ext cx="4376738" cy="143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en-US" dirty="0">
                <a:latin typeface="Times New Roman" panose="02020603050405020304" pitchFamily="18" charset="0"/>
                <a:cs typeface="B Nazanin" panose="00000400000000000000" pitchFamily="2" charset="-78"/>
              </a:rPr>
              <a:t>Search Alerts </a:t>
            </a:r>
            <a:r>
              <a:rPr lang="fa-IR" dirty="0">
                <a:latin typeface="Times New Roman" panose="02020603050405020304" pitchFamily="18" charset="0"/>
                <a:cs typeface="B Nazanin" panose="00000400000000000000" pitchFamily="2" charset="-78"/>
              </a:rPr>
              <a:t>: چنانچه تمايل داشته باشيد از چاپ مقالات جديدي که با موضوع جستجوي ما مشابه است اطلاع يابيم گزينه </a:t>
            </a:r>
            <a:r>
              <a:rPr lang="en-US" dirty="0">
                <a:latin typeface="Times New Roman" panose="02020603050405020304" pitchFamily="18" charset="0"/>
                <a:cs typeface="B Nazanin" panose="00000400000000000000" pitchFamily="2" charset="-78"/>
              </a:rPr>
              <a:t>Save as Alert </a:t>
            </a:r>
            <a:r>
              <a:rPr lang="fa-IR" dirty="0">
                <a:latin typeface="Times New Roman" panose="02020603050405020304" pitchFamily="18" charset="0"/>
                <a:cs typeface="B Nazanin" panose="00000400000000000000" pitchFamily="2" charset="-78"/>
              </a:rPr>
              <a:t> در صفحه نتايج جستجو را فعال نمایید تا در دفعات بعدي ورود به سايت با کليک بر روي </a:t>
            </a:r>
            <a:r>
              <a:rPr lang="en-US" dirty="0">
                <a:latin typeface="Times New Roman" panose="02020603050405020304" pitchFamily="18" charset="0"/>
                <a:cs typeface="B Nazanin" panose="00000400000000000000" pitchFamily="2" charset="-78"/>
              </a:rPr>
              <a:t>Alert </a:t>
            </a:r>
            <a:r>
              <a:rPr lang="fa-IR" dirty="0">
                <a:latin typeface="Times New Roman" panose="02020603050405020304" pitchFamily="18" charset="0"/>
                <a:cs typeface="B Nazanin" panose="00000400000000000000" pitchFamily="2" charset="-78"/>
              </a:rPr>
              <a:t> آنها را مشاهده نماييد</a:t>
            </a:r>
            <a:endParaRPr lang="en-US" dirty="0"/>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677863" y="609600"/>
            <a:ext cx="8596312" cy="1093788"/>
          </a:xfrm>
        </p:spPr>
        <p:txBody>
          <a:bodyPr/>
          <a:lstStyle/>
          <a:p>
            <a:pPr algn="r" rtl="1"/>
            <a:r>
              <a:rPr lang="fa-IR" altLang="en-US" sz="4800" b="1" smtClean="0">
                <a:cs typeface="B Nazanin" pitchFamily="2" charset="-78"/>
              </a:rPr>
              <a:t>کار عملی</a:t>
            </a:r>
            <a:endParaRPr lang="en-US" altLang="en-US" sz="4800" b="1" smtClean="0">
              <a:cs typeface="B Nazanin" pitchFamily="2" charset="-78"/>
            </a:endParaRPr>
          </a:p>
        </p:txBody>
      </p:sp>
      <p:sp>
        <p:nvSpPr>
          <p:cNvPr id="23555" name="Content Placeholder 5"/>
          <p:cNvSpPr>
            <a:spLocks noGrp="1"/>
          </p:cNvSpPr>
          <p:nvPr>
            <p:ph idx="1"/>
          </p:nvPr>
        </p:nvSpPr>
        <p:spPr/>
        <p:txBody>
          <a:bodyPr/>
          <a:lstStyle/>
          <a:p>
            <a:r>
              <a:rPr lang="en-US" altLang="en-US" sz="2800" smtClean="0">
                <a:latin typeface="Times New Roman" pitchFamily="18" charset="0"/>
                <a:cs typeface="Times New Roman" pitchFamily="18" charset="0"/>
              </a:rPr>
              <a:t>Job stress</a:t>
            </a:r>
            <a:r>
              <a:rPr lang="fa-IR" altLang="en-US" sz="2800" smtClean="0">
                <a:latin typeface="Times New Roman" pitchFamily="18" charset="0"/>
                <a:cs typeface="Times New Roman" pitchFamily="18" charset="0"/>
              </a:rPr>
              <a:t>                     </a:t>
            </a:r>
            <a:r>
              <a:rPr lang="en-US" altLang="en-US" sz="2800" smtClean="0">
                <a:latin typeface="Times New Roman" pitchFamily="18" charset="0"/>
                <a:cs typeface="Times New Roman" pitchFamily="18" charset="0"/>
              </a:rPr>
              <a:t>   </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77863" y="609600"/>
            <a:ext cx="8596312" cy="936625"/>
          </a:xfrm>
        </p:spPr>
        <p:txBody>
          <a:bodyPr/>
          <a:lstStyle/>
          <a:p>
            <a:pPr algn="r" rtl="1"/>
            <a:r>
              <a:rPr lang="fa-IR" altLang="en-US" b="1" smtClean="0">
                <a:latin typeface="Times New Roman" pitchFamily="18" charset="0"/>
                <a:cs typeface="B Nazanin" pitchFamily="2" charset="-78"/>
              </a:rPr>
              <a:t>پایگاه</a:t>
            </a:r>
            <a:r>
              <a:rPr lang="en-US" altLang="en-US" b="1" smtClean="0">
                <a:latin typeface="Times New Roman" pitchFamily="18" charset="0"/>
                <a:cs typeface="B Nazanin" pitchFamily="2" charset="-78"/>
              </a:rPr>
              <a:t>SciVal</a:t>
            </a:r>
            <a:endParaRPr lang="en-US" altLang="en-US" smtClean="0">
              <a:latin typeface="Times New Roman" pitchFamily="18" charset="0"/>
              <a:cs typeface="B Nazanin" pitchFamily="2" charset="-78"/>
            </a:endParaRPr>
          </a:p>
        </p:txBody>
      </p:sp>
      <p:sp>
        <p:nvSpPr>
          <p:cNvPr id="24579" name="Content Placeholder 2"/>
          <p:cNvSpPr>
            <a:spLocks noGrp="1"/>
          </p:cNvSpPr>
          <p:nvPr>
            <p:ph idx="1"/>
          </p:nvPr>
        </p:nvSpPr>
        <p:spPr>
          <a:xfrm>
            <a:off x="677863" y="1546225"/>
            <a:ext cx="8596312" cy="5103813"/>
          </a:xfrm>
        </p:spPr>
        <p:txBody>
          <a:bodyPr/>
          <a:lstStyle/>
          <a:p>
            <a:pPr algn="just" rtl="1"/>
            <a:r>
              <a:rPr lang="fa-IR" altLang="en-US" sz="2800" smtClean="0">
                <a:latin typeface="Times New Roman" pitchFamily="18" charset="0"/>
                <a:cs typeface="B Nazanin" pitchFamily="2" charset="-78"/>
              </a:rPr>
              <a:t>پایگاه </a:t>
            </a:r>
            <a:r>
              <a:rPr lang="en-US" altLang="en-US" sz="2800" smtClean="0">
                <a:latin typeface="Times New Roman" pitchFamily="18" charset="0"/>
                <a:cs typeface="B Nazanin" pitchFamily="2" charset="-78"/>
              </a:rPr>
              <a:t>SciVal </a:t>
            </a:r>
            <a:r>
              <a:rPr lang="fa-IR" altLang="en-US" sz="2800" smtClean="0">
                <a:latin typeface="Times New Roman" pitchFamily="18" charset="0"/>
                <a:cs typeface="B Nazanin" pitchFamily="2" charset="-78"/>
              </a:rPr>
              <a:t> از محصولات</a:t>
            </a:r>
            <a:r>
              <a:rPr lang="en-US" altLang="en-US" sz="2800" smtClean="0">
                <a:latin typeface="Times New Roman" pitchFamily="18" charset="0"/>
                <a:cs typeface="B Nazanin" pitchFamily="2" charset="-78"/>
              </a:rPr>
              <a:t>Elsevier، </a:t>
            </a:r>
            <a:r>
              <a:rPr lang="fa-IR" altLang="en-US" sz="2800" smtClean="0">
                <a:latin typeface="Times New Roman" pitchFamily="18" charset="0"/>
                <a:cs typeface="B Nazanin" pitchFamily="2" charset="-78"/>
              </a:rPr>
              <a:t>یکی از حرفه ای ترین ابزارهای علم سنجی برای ارزیابی کمی و کیفی عملکرد پژوهشی سازمان ها طراحی شده که مبتنی بر شاخص های نوین علم سنجی می باشد.</a:t>
            </a:r>
          </a:p>
          <a:p>
            <a:pPr algn="just" rtl="1"/>
            <a:r>
              <a:rPr lang="fa-IR" altLang="en-US" sz="2800" smtClean="0">
                <a:latin typeface="Times New Roman" pitchFamily="18" charset="0"/>
                <a:cs typeface="B Nazanin" pitchFamily="2" charset="-78"/>
              </a:rPr>
              <a:t>این پایگاه اطلاعات پژوهشی بیش از ۸۵۰۰ دانشگاه و موسسه پژوهشی را از ۲۲۰ کشور ارزیابی و رتبه بندی کرده است.</a:t>
            </a:r>
          </a:p>
          <a:p>
            <a:pPr algn="just" rtl="1"/>
            <a:r>
              <a:rPr lang="fa-IR" altLang="en-US" sz="2800" smtClean="0">
                <a:latin typeface="Times New Roman" pitchFamily="18" charset="0"/>
                <a:cs typeface="B Nazanin" pitchFamily="2" charset="-78"/>
              </a:rPr>
              <a:t>اطلاعات این پایگاه از بانک اطلاعاتی </a:t>
            </a:r>
            <a:r>
              <a:rPr lang="en-US" altLang="en-US" sz="2800" smtClean="0">
                <a:latin typeface="Times New Roman" pitchFamily="18" charset="0"/>
                <a:cs typeface="B Nazanin" pitchFamily="2" charset="-78"/>
              </a:rPr>
              <a:t>Scopus </a:t>
            </a:r>
            <a:r>
              <a:rPr lang="fa-IR" altLang="en-US" sz="2800" smtClean="0">
                <a:latin typeface="Times New Roman" pitchFamily="18" charset="0"/>
                <a:cs typeface="B Nazanin" pitchFamily="2" charset="-78"/>
              </a:rPr>
              <a:t> گردآوری و تجزیه و تحلیل شده است.</a:t>
            </a:r>
          </a:p>
          <a:p>
            <a:pPr algn="just" rtl="1"/>
            <a:r>
              <a:rPr lang="fa-IR" altLang="en-US" sz="2800" b="1" smtClean="0">
                <a:solidFill>
                  <a:srgbClr val="860000"/>
                </a:solidFill>
                <a:latin typeface="Times New Roman" pitchFamily="18" charset="0"/>
                <a:cs typeface="B Nazanin" pitchFamily="2" charset="-78"/>
              </a:rPr>
              <a:t>پایگاه </a:t>
            </a:r>
            <a:r>
              <a:rPr lang="en-US" altLang="en-US" sz="2800" b="1" smtClean="0">
                <a:solidFill>
                  <a:srgbClr val="860000"/>
                </a:solidFill>
                <a:latin typeface="Times New Roman" pitchFamily="18" charset="0"/>
                <a:cs typeface="B Nazanin" pitchFamily="2" charset="-78"/>
              </a:rPr>
              <a:t>SciVal </a:t>
            </a:r>
            <a:r>
              <a:rPr lang="fa-IR" altLang="en-US" sz="2800" b="1" smtClean="0">
                <a:solidFill>
                  <a:srgbClr val="860000"/>
                </a:solidFill>
                <a:latin typeface="Times New Roman" pitchFamily="18" charset="0"/>
                <a:cs typeface="B Nazanin" pitchFamily="2" charset="-78"/>
              </a:rPr>
              <a:t> این امکان را به شما می دهد که عملکرد پژوهشی خود را نسبت به همتایان مقایسه نمایید، و امکان توسعه مشارکت جمعی و تجزیه و تحلیل روند پژوهشی را مهیا می سازد.</a:t>
            </a:r>
            <a:endParaRPr lang="en-US" altLang="en-US" sz="2800" b="1" smtClean="0">
              <a:solidFill>
                <a:srgbClr val="860000"/>
              </a:solidFill>
              <a:latin typeface="Times New Roman" pitchFamily="18" charset="0"/>
              <a:cs typeface="B Nazanin" pitchFamily="2" charset="-78"/>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77863" y="609600"/>
            <a:ext cx="8596312" cy="898525"/>
          </a:xfrm>
        </p:spPr>
        <p:txBody>
          <a:bodyPr/>
          <a:lstStyle/>
          <a:p>
            <a:pPr algn="ctr" rtl="1" eaLnBrk="1" hangingPunct="1"/>
            <a:r>
              <a:rPr lang="en-US" altLang="en-US" sz="4000" b="1" smtClean="0">
                <a:latin typeface="Times New Roman" pitchFamily="18" charset="0"/>
                <a:cs typeface="Times New Roman" pitchFamily="18" charset="0"/>
              </a:rPr>
              <a:t>Personal Profile Access</a:t>
            </a:r>
            <a:endParaRPr lang="en-US" altLang="en-US" sz="4000" smtClean="0">
              <a:latin typeface="Times New Roman" pitchFamily="18" charset="0"/>
              <a:cs typeface="Times New Roman" pitchFamily="18" charset="0"/>
            </a:endParaRPr>
          </a:p>
        </p:txBody>
      </p:sp>
      <p:pic>
        <p:nvPicPr>
          <p:cNvPr id="25603" name="Content Placeholder 3"/>
          <p:cNvPicPr>
            <a:picLocks noGrp="1"/>
          </p:cNvPicPr>
          <p:nvPr>
            <p:ph sz="half" idx="1"/>
          </p:nvPr>
        </p:nvPicPr>
        <p:blipFill>
          <a:blip r:embed="rId2"/>
          <a:srcRect/>
          <a:stretch>
            <a:fillRect/>
          </a:stretch>
        </p:blipFill>
        <p:spPr>
          <a:xfrm>
            <a:off x="223838" y="2254250"/>
            <a:ext cx="1981200" cy="3562350"/>
          </a:xfrm>
        </p:spPr>
      </p:pic>
      <p:pic>
        <p:nvPicPr>
          <p:cNvPr id="25604" name="Content Placeholder 6"/>
          <p:cNvPicPr>
            <a:picLocks noGrp="1"/>
          </p:cNvPicPr>
          <p:nvPr>
            <p:ph sz="half" idx="2"/>
          </p:nvPr>
        </p:nvPicPr>
        <p:blipFill>
          <a:blip r:embed="rId3"/>
          <a:srcRect b="27451"/>
          <a:stretch>
            <a:fillRect/>
          </a:stretch>
        </p:blipFill>
        <p:spPr>
          <a:xfrm>
            <a:off x="5565775" y="2419350"/>
            <a:ext cx="1943100" cy="2819400"/>
          </a:xfrm>
        </p:spPr>
      </p:pic>
      <p:sp>
        <p:nvSpPr>
          <p:cNvPr id="25605" name="Rectangle 7"/>
          <p:cNvSpPr>
            <a:spLocks noChangeArrowheads="1"/>
          </p:cNvSpPr>
          <p:nvPr/>
        </p:nvSpPr>
        <p:spPr bwMode="auto">
          <a:xfrm>
            <a:off x="2205038" y="1930400"/>
            <a:ext cx="2941637" cy="4308475"/>
          </a:xfrm>
          <a:prstGeom prst="rect">
            <a:avLst/>
          </a:prstGeom>
          <a:noFill/>
          <a:ln w="9525">
            <a:noFill/>
            <a:miter lim="800000"/>
            <a:headEnd/>
            <a:tailEnd/>
          </a:ln>
        </p:spPr>
        <p:txBody>
          <a:bodyPr>
            <a:spAutoFit/>
          </a:bodyPr>
          <a:lstStyle/>
          <a:p>
            <a:pPr algn="just" rtl="1"/>
            <a:r>
              <a:rPr lang="en-US" altLang="en-US" b="1">
                <a:latin typeface="Times New Roman" pitchFamily="18" charset="0"/>
                <a:cs typeface="Times New Roman" pitchFamily="18" charset="0"/>
              </a:rPr>
              <a:t>Modify personal details &amp; preferences  </a:t>
            </a:r>
            <a:r>
              <a:rPr lang="fa-IR" altLang="en-US" b="1">
                <a:latin typeface="Times New Roman" pitchFamily="18" charset="0"/>
                <a:ea typeface="Times New Roman" pitchFamily="18" charset="0"/>
                <a:cs typeface="Zar" pitchFamily="2" charset="0"/>
              </a:rPr>
              <a:t>: </a:t>
            </a:r>
            <a:r>
              <a:rPr lang="fa-IR" altLang="en-US">
                <a:latin typeface="Times New Roman" pitchFamily="18" charset="0"/>
                <a:ea typeface="Times New Roman" pitchFamily="18" charset="0"/>
                <a:cs typeface="Zar" pitchFamily="2" charset="0"/>
              </a:rPr>
              <a:t>تغيير در اطلاعات شخصي از قبيل  </a:t>
            </a:r>
            <a:r>
              <a:rPr lang="en-US" altLang="en-US">
                <a:latin typeface="Times New Roman" pitchFamily="18" charset="0"/>
                <a:ea typeface="Times New Roman" pitchFamily="18" charset="0"/>
                <a:cs typeface="Zar" pitchFamily="2" charset="0"/>
              </a:rPr>
              <a:t>User name , Password , E-mail</a:t>
            </a:r>
            <a:r>
              <a:rPr lang="fa-IR" altLang="en-US">
                <a:latin typeface="Times New Roman" pitchFamily="18" charset="0"/>
                <a:ea typeface="Times New Roman" pitchFamily="18" charset="0"/>
                <a:cs typeface="Zar" pitchFamily="2" charset="0"/>
              </a:rPr>
              <a:t> و ...</a:t>
            </a:r>
          </a:p>
          <a:p>
            <a:pPr algn="just" rtl="1"/>
            <a:endParaRPr lang="en-US" altLang="en-US" sz="2000">
              <a:latin typeface="Times New Roman" pitchFamily="18" charset="0"/>
              <a:ea typeface="Times New Roman" pitchFamily="18" charset="0"/>
              <a:cs typeface="Zar" pitchFamily="2" charset="0"/>
            </a:endParaRPr>
          </a:p>
          <a:p>
            <a:pPr algn="just" rtl="1"/>
            <a:r>
              <a:rPr lang="fa-IR" altLang="en-US" b="1">
                <a:latin typeface="Times New Roman" pitchFamily="18" charset="0"/>
                <a:ea typeface="Times New Roman" pitchFamily="18" charset="0"/>
                <a:cs typeface="Zar" pitchFamily="2" charset="0"/>
              </a:rPr>
              <a:t>2- </a:t>
            </a:r>
            <a:r>
              <a:rPr lang="en-US" altLang="en-US" b="1">
                <a:latin typeface="Times New Roman" pitchFamily="18" charset="0"/>
                <a:ea typeface="Times New Roman" pitchFamily="18" charset="0"/>
                <a:cs typeface="Zar" pitchFamily="2" charset="0"/>
              </a:rPr>
              <a:t>Export and reference management settings</a:t>
            </a:r>
            <a:r>
              <a:rPr lang="fa-IR" altLang="en-US" b="1">
                <a:latin typeface="Times New Roman" pitchFamily="18" charset="0"/>
                <a:ea typeface="Times New Roman" pitchFamily="18" charset="0"/>
                <a:cs typeface="Zar" pitchFamily="2" charset="0"/>
              </a:rPr>
              <a:t> :</a:t>
            </a:r>
            <a:r>
              <a:rPr lang="fa-IR" altLang="en-US">
                <a:latin typeface="Times New Roman" pitchFamily="18" charset="0"/>
                <a:ea typeface="Times New Roman" pitchFamily="18" charset="0"/>
                <a:cs typeface="Zar" pitchFamily="2" charset="0"/>
              </a:rPr>
              <a:t> در صورت اشتراك نرم افزارهاي مديريتي مانند </a:t>
            </a:r>
            <a:r>
              <a:rPr lang="en-US" altLang="en-US">
                <a:latin typeface="Times New Roman" pitchFamily="18" charset="0"/>
                <a:ea typeface="Times New Roman" pitchFamily="18" charset="0"/>
                <a:cs typeface="Zar" pitchFamily="2" charset="0"/>
              </a:rPr>
              <a:t>Ref. Manager</a:t>
            </a:r>
            <a:r>
              <a:rPr lang="fa-IR" altLang="en-US">
                <a:latin typeface="Times New Roman" pitchFamily="18" charset="0"/>
                <a:ea typeface="Times New Roman" pitchFamily="18" charset="0"/>
                <a:cs typeface="Zar" pitchFamily="2" charset="0"/>
              </a:rPr>
              <a:t> اين گزينه جستجو گر را جهت گرفتن خروجي ياري خواهد کرد </a:t>
            </a:r>
            <a:r>
              <a:rPr lang="en-US" altLang="en-US">
                <a:latin typeface="Times New Roman" pitchFamily="18" charset="0"/>
                <a:ea typeface="Times New Roman" pitchFamily="18" charset="0"/>
                <a:cs typeface="Zar" pitchFamily="2" charset="0"/>
              </a:rPr>
              <a:t>.</a:t>
            </a:r>
            <a:endParaRPr lang="fa-IR" altLang="en-US">
              <a:latin typeface="Times New Roman" pitchFamily="18" charset="0"/>
              <a:ea typeface="Times New Roman" pitchFamily="18" charset="0"/>
              <a:cs typeface="Zar" pitchFamily="2" charset="0"/>
            </a:endParaRPr>
          </a:p>
          <a:p>
            <a:pPr algn="just" rtl="1"/>
            <a:endParaRPr lang="en-US" altLang="en-US" sz="2000">
              <a:latin typeface="Times New Roman" pitchFamily="18" charset="0"/>
              <a:ea typeface="Times New Roman" pitchFamily="18" charset="0"/>
              <a:cs typeface="Zar" pitchFamily="2" charset="0"/>
            </a:endParaRPr>
          </a:p>
          <a:p>
            <a:pPr algn="just" rtl="1"/>
            <a:r>
              <a:rPr lang="fa-IR" altLang="en-US" b="1">
                <a:latin typeface="Times New Roman" pitchFamily="18" charset="0"/>
                <a:ea typeface="Times New Roman" pitchFamily="18" charset="0"/>
                <a:cs typeface="Zar" pitchFamily="2" charset="0"/>
              </a:rPr>
              <a:t>3-  </a:t>
            </a:r>
            <a:r>
              <a:rPr lang="en-US" altLang="en-US" b="1">
                <a:latin typeface="Times New Roman" pitchFamily="18" charset="0"/>
                <a:ea typeface="Times New Roman" pitchFamily="18" charset="0"/>
                <a:cs typeface="Zar" pitchFamily="2" charset="0"/>
              </a:rPr>
              <a:t>Change Password</a:t>
            </a:r>
            <a:r>
              <a:rPr lang="fa-IR" altLang="en-US" b="1">
                <a:latin typeface="Times New Roman" pitchFamily="18" charset="0"/>
                <a:ea typeface="Times New Roman" pitchFamily="18" charset="0"/>
                <a:cs typeface="Zar" pitchFamily="2" charset="0"/>
              </a:rPr>
              <a:t> :</a:t>
            </a:r>
            <a:r>
              <a:rPr lang="fa-IR" altLang="en-US">
                <a:latin typeface="Times New Roman" pitchFamily="18" charset="0"/>
                <a:ea typeface="Times New Roman" pitchFamily="18" charset="0"/>
                <a:cs typeface="Zar" pitchFamily="2" charset="0"/>
              </a:rPr>
              <a:t> تغيير اطلاعات مربوط به </a:t>
            </a:r>
            <a:r>
              <a:rPr lang="en-US" altLang="en-US">
                <a:latin typeface="Times New Roman" pitchFamily="18" charset="0"/>
                <a:ea typeface="Times New Roman" pitchFamily="18" charset="0"/>
                <a:cs typeface="Zar" pitchFamily="2" charset="0"/>
              </a:rPr>
              <a:t>Register</a:t>
            </a:r>
            <a:r>
              <a:rPr lang="fa-IR" altLang="en-US">
                <a:latin typeface="Times New Roman" pitchFamily="18" charset="0"/>
                <a:ea typeface="Times New Roman" pitchFamily="18" charset="0"/>
                <a:cs typeface="Zar" pitchFamily="2" charset="0"/>
              </a:rPr>
              <a:t> شدن در سايت .</a:t>
            </a:r>
            <a:endParaRPr lang="en-US" altLang="en-US" sz="2000">
              <a:latin typeface="Times New Roman" pitchFamily="18" charset="0"/>
              <a:ea typeface="Times New Roman" pitchFamily="18" charset="0"/>
              <a:cs typeface="Zar" pitchFamily="2" charset="0"/>
            </a:endParaRPr>
          </a:p>
        </p:txBody>
      </p:sp>
      <p:sp>
        <p:nvSpPr>
          <p:cNvPr id="25606" name="Rectangle 8"/>
          <p:cNvSpPr>
            <a:spLocks noChangeArrowheads="1"/>
          </p:cNvSpPr>
          <p:nvPr/>
        </p:nvSpPr>
        <p:spPr bwMode="auto">
          <a:xfrm>
            <a:off x="7623175" y="2038350"/>
            <a:ext cx="3294063" cy="3786188"/>
          </a:xfrm>
          <a:prstGeom prst="rect">
            <a:avLst/>
          </a:prstGeom>
          <a:noFill/>
          <a:ln w="9525">
            <a:noFill/>
            <a:miter lim="800000"/>
            <a:headEnd/>
            <a:tailEnd/>
          </a:ln>
        </p:spPr>
        <p:txBody>
          <a:bodyPr>
            <a:spAutoFit/>
          </a:bodyPr>
          <a:lstStyle/>
          <a:p>
            <a:pPr algn="r" rtl="1"/>
            <a:r>
              <a:rPr lang="fa-IR" altLang="en-US" b="1">
                <a:latin typeface="Times New Roman" pitchFamily="18" charset="0"/>
                <a:ea typeface="Times New Roman" pitchFamily="18" charset="0"/>
                <a:cs typeface="Zar" pitchFamily="2" charset="0"/>
              </a:rPr>
              <a:t>1- </a:t>
            </a:r>
            <a:r>
              <a:rPr lang="en-US" altLang="en-US" b="1">
                <a:latin typeface="Times New Roman" pitchFamily="18" charset="0"/>
                <a:ea typeface="Times New Roman" pitchFamily="18" charset="0"/>
                <a:cs typeface="Zar" pitchFamily="2" charset="0"/>
              </a:rPr>
              <a:t>Saved Searches</a:t>
            </a:r>
            <a:r>
              <a:rPr lang="fa-IR" altLang="en-US" b="1">
                <a:latin typeface="Times New Roman" pitchFamily="18" charset="0"/>
                <a:ea typeface="Times New Roman" pitchFamily="18" charset="0"/>
                <a:cs typeface="Zar" pitchFamily="2" charset="0"/>
              </a:rPr>
              <a:t> :</a:t>
            </a:r>
            <a:r>
              <a:rPr lang="fa-IR" altLang="en-US">
                <a:latin typeface="Times New Roman" pitchFamily="18" charset="0"/>
                <a:ea typeface="Times New Roman" pitchFamily="18" charset="0"/>
                <a:cs typeface="Zar" pitchFamily="2" charset="0"/>
              </a:rPr>
              <a:t> جهت دسترسي به نتايج جستجوهاي انجام شده در اين صفحه امکان </a:t>
            </a:r>
            <a:r>
              <a:rPr lang="en-US" altLang="en-US">
                <a:latin typeface="Times New Roman" pitchFamily="18" charset="0"/>
                <a:ea typeface="Times New Roman" pitchFamily="18" charset="0"/>
                <a:cs typeface="Zar" pitchFamily="2" charset="0"/>
              </a:rPr>
              <a:t>Update</a:t>
            </a:r>
            <a:r>
              <a:rPr lang="fa-IR" altLang="en-US">
                <a:latin typeface="Times New Roman" pitchFamily="18" charset="0"/>
                <a:ea typeface="Times New Roman" pitchFamily="18" charset="0"/>
                <a:cs typeface="Zar" pitchFamily="2" charset="0"/>
              </a:rPr>
              <a:t> کردن يا تغيير در جستجو ، ذخيره کردن آن يا تغييردر </a:t>
            </a:r>
            <a:r>
              <a:rPr lang="en-US" altLang="en-US">
                <a:latin typeface="Times New Roman" pitchFamily="18" charset="0"/>
                <a:ea typeface="Times New Roman" pitchFamily="18" charset="0"/>
                <a:cs typeface="Zar" pitchFamily="2" charset="0"/>
              </a:rPr>
              <a:t>Alert</a:t>
            </a:r>
            <a:r>
              <a:rPr lang="fa-IR" altLang="en-US">
                <a:latin typeface="Times New Roman" pitchFamily="18" charset="0"/>
                <a:ea typeface="Times New Roman" pitchFamily="18" charset="0"/>
                <a:cs typeface="Zar" pitchFamily="2" charset="0"/>
              </a:rPr>
              <a:t> وجود دارد.</a:t>
            </a:r>
          </a:p>
          <a:p>
            <a:pPr algn="just" rtl="1"/>
            <a:endParaRPr lang="en-US" altLang="en-US" sz="2000">
              <a:latin typeface="Times New Roman" pitchFamily="18" charset="0"/>
              <a:ea typeface="Times New Roman" pitchFamily="18" charset="0"/>
              <a:cs typeface="Zar" pitchFamily="2" charset="0"/>
            </a:endParaRPr>
          </a:p>
          <a:p>
            <a:pPr algn="just" rtl="1"/>
            <a:r>
              <a:rPr lang="fa-IR" altLang="en-US" b="1">
                <a:latin typeface="Times New Roman" pitchFamily="18" charset="0"/>
                <a:ea typeface="Times New Roman" pitchFamily="18" charset="0"/>
                <a:cs typeface="Zar" pitchFamily="2" charset="0"/>
              </a:rPr>
              <a:t>2-  </a:t>
            </a:r>
            <a:r>
              <a:rPr lang="en-US" altLang="en-US" b="1">
                <a:latin typeface="Times New Roman" pitchFamily="18" charset="0"/>
                <a:ea typeface="Times New Roman" pitchFamily="18" charset="0"/>
                <a:cs typeface="Zar" pitchFamily="2" charset="0"/>
              </a:rPr>
              <a:t>Alerts</a:t>
            </a:r>
            <a:r>
              <a:rPr lang="fa-IR" altLang="en-US" b="1">
                <a:latin typeface="Times New Roman" pitchFamily="18" charset="0"/>
                <a:ea typeface="Times New Roman" pitchFamily="18" charset="0"/>
                <a:cs typeface="Zar" pitchFamily="2" charset="0"/>
              </a:rPr>
              <a:t> :</a:t>
            </a:r>
            <a:r>
              <a:rPr lang="fa-IR" altLang="en-US">
                <a:latin typeface="Times New Roman" pitchFamily="18" charset="0"/>
                <a:ea typeface="Times New Roman" pitchFamily="18" charset="0"/>
                <a:cs typeface="Zar" pitchFamily="2" charset="0"/>
              </a:rPr>
              <a:t> دسترسي به تمام </a:t>
            </a:r>
            <a:r>
              <a:rPr lang="en-US" altLang="en-US">
                <a:latin typeface="Times New Roman" pitchFamily="18" charset="0"/>
                <a:ea typeface="Times New Roman" pitchFamily="18" charset="0"/>
                <a:cs typeface="Zar" pitchFamily="2" charset="0"/>
              </a:rPr>
              <a:t>Alert</a:t>
            </a:r>
            <a:r>
              <a:rPr lang="fa-IR" altLang="en-US">
                <a:latin typeface="Times New Roman" pitchFamily="18" charset="0"/>
                <a:ea typeface="Times New Roman" pitchFamily="18" charset="0"/>
                <a:cs typeface="Zar" pitchFamily="2" charset="0"/>
              </a:rPr>
              <a:t> هاي ساخته شده .</a:t>
            </a:r>
          </a:p>
          <a:p>
            <a:pPr algn="just" rtl="1"/>
            <a:endParaRPr lang="en-US" altLang="en-US" sz="2000">
              <a:latin typeface="Times New Roman" pitchFamily="18" charset="0"/>
              <a:ea typeface="Times New Roman" pitchFamily="18" charset="0"/>
              <a:cs typeface="Zar" pitchFamily="2" charset="0"/>
            </a:endParaRPr>
          </a:p>
          <a:p>
            <a:pPr algn="just" rtl="1"/>
            <a:r>
              <a:rPr lang="fa-IR" altLang="en-US" b="1">
                <a:latin typeface="Times New Roman" pitchFamily="18" charset="0"/>
                <a:ea typeface="Times New Roman" pitchFamily="18" charset="0"/>
                <a:cs typeface="Zar" pitchFamily="2" charset="0"/>
              </a:rPr>
              <a:t>3-  </a:t>
            </a:r>
            <a:r>
              <a:rPr lang="en-US" altLang="en-US" b="1">
                <a:latin typeface="Times New Roman" pitchFamily="18" charset="0"/>
                <a:ea typeface="Times New Roman" pitchFamily="18" charset="0"/>
                <a:cs typeface="Zar" pitchFamily="2" charset="0"/>
              </a:rPr>
              <a:t>Saved Lists</a:t>
            </a:r>
            <a:r>
              <a:rPr lang="fa-IR" altLang="en-US" b="1">
                <a:latin typeface="Times New Roman" pitchFamily="18" charset="0"/>
                <a:ea typeface="Times New Roman" pitchFamily="18" charset="0"/>
                <a:cs typeface="Zar" pitchFamily="2" charset="0"/>
              </a:rPr>
              <a:t> :</a:t>
            </a:r>
            <a:r>
              <a:rPr lang="fa-IR" altLang="en-US">
                <a:latin typeface="Times New Roman" pitchFamily="18" charset="0"/>
                <a:ea typeface="Times New Roman" pitchFamily="18" charset="0"/>
                <a:cs typeface="Zar" pitchFamily="2" charset="0"/>
              </a:rPr>
              <a:t> مشاهده جدول جستجوهاي انجام شده .</a:t>
            </a:r>
          </a:p>
          <a:p>
            <a:pPr algn="just" rtl="1"/>
            <a:endParaRPr lang="en-US" altLang="en-US" sz="2000">
              <a:latin typeface="Times New Roman" pitchFamily="18" charset="0"/>
              <a:ea typeface="Times New Roman" pitchFamily="18" charset="0"/>
              <a:cs typeface="Zar" pitchFamily="2" charset="0"/>
            </a:endParaRPr>
          </a:p>
          <a:p>
            <a:pPr algn="just" rtl="1"/>
            <a:r>
              <a:rPr lang="fa-IR" altLang="en-US" b="1">
                <a:latin typeface="Times New Roman" pitchFamily="18" charset="0"/>
                <a:ea typeface="Times New Roman" pitchFamily="18" charset="0"/>
                <a:cs typeface="Zar" pitchFamily="2" charset="0"/>
              </a:rPr>
              <a:t>4-  </a:t>
            </a:r>
            <a:r>
              <a:rPr lang="en-US" altLang="en-US" b="1">
                <a:latin typeface="Times New Roman" pitchFamily="18" charset="0"/>
                <a:ea typeface="Times New Roman" pitchFamily="18" charset="0"/>
                <a:cs typeface="Zar" pitchFamily="2" charset="0"/>
              </a:rPr>
              <a:t>Grouped Authors</a:t>
            </a:r>
            <a:r>
              <a:rPr lang="fa-IR" altLang="en-US" b="1">
                <a:latin typeface="Times New Roman" pitchFamily="18" charset="0"/>
                <a:ea typeface="Times New Roman" pitchFamily="18" charset="0"/>
                <a:cs typeface="Zar" pitchFamily="2" charset="0"/>
              </a:rPr>
              <a:t> :</a:t>
            </a:r>
            <a:r>
              <a:rPr lang="fa-IR" altLang="en-US">
                <a:latin typeface="Times New Roman" pitchFamily="18" charset="0"/>
                <a:ea typeface="Times New Roman" pitchFamily="18" charset="0"/>
                <a:cs typeface="Zar" pitchFamily="2" charset="0"/>
              </a:rPr>
              <a:t> مشاهده</a:t>
            </a:r>
            <a:r>
              <a:rPr lang="fa-IR" altLang="en-US">
                <a:cs typeface="Times New Roman" pitchFamily="18" charset="0"/>
              </a:rPr>
              <a:t> </a:t>
            </a:r>
            <a:r>
              <a:rPr lang="fa-IR" altLang="en-US">
                <a:latin typeface="Times New Roman" pitchFamily="18" charset="0"/>
                <a:ea typeface="Zar" pitchFamily="2" charset="0"/>
                <a:cs typeface="Zar" pitchFamily="2" charset="0"/>
              </a:rPr>
              <a:t>جزئيات</a:t>
            </a:r>
            <a:r>
              <a:rPr lang="fa-IR" altLang="en-US">
                <a:cs typeface="Times New Roman" pitchFamily="18" charset="0"/>
              </a:rPr>
              <a:t> </a:t>
            </a:r>
            <a:r>
              <a:rPr lang="fa-IR" altLang="en-US">
                <a:latin typeface="Times New Roman" pitchFamily="18" charset="0"/>
                <a:ea typeface="Zar" pitchFamily="2" charset="0"/>
                <a:cs typeface="Zar" pitchFamily="2" charset="0"/>
              </a:rPr>
              <a:t>مربوط</a:t>
            </a:r>
            <a:r>
              <a:rPr lang="fa-IR" altLang="en-US">
                <a:cs typeface="Times New Roman" pitchFamily="18" charset="0"/>
              </a:rPr>
              <a:t> </a:t>
            </a:r>
            <a:r>
              <a:rPr lang="fa-IR" altLang="en-US">
                <a:latin typeface="Times New Roman" pitchFamily="18" charset="0"/>
                <a:ea typeface="Zar" pitchFamily="2" charset="0"/>
                <a:cs typeface="Zar" pitchFamily="2" charset="0"/>
              </a:rPr>
              <a:t>به</a:t>
            </a:r>
            <a:r>
              <a:rPr lang="fa-IR" altLang="en-US">
                <a:cs typeface="Times New Roman" pitchFamily="18" charset="0"/>
              </a:rPr>
              <a:t> </a:t>
            </a:r>
            <a:r>
              <a:rPr lang="fa-IR" altLang="en-US">
                <a:latin typeface="Times New Roman" pitchFamily="18" charset="0"/>
                <a:ea typeface="Zar" pitchFamily="2" charset="0"/>
                <a:cs typeface="Zar" pitchFamily="2" charset="0"/>
              </a:rPr>
              <a:t>نويسندگان .</a:t>
            </a:r>
            <a:endParaRPr lang="en-US" altLang="en-US"/>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9247187" cy="985838"/>
          </a:xfrm>
        </p:spPr>
        <p:txBody>
          <a:bodyPr>
            <a:normAutofit fontScale="90000"/>
          </a:bodyPr>
          <a:lstStyle/>
          <a:p>
            <a:pPr algn="r" rtl="1">
              <a:defRPr/>
            </a:pPr>
            <a:r>
              <a:rPr lang="fa-IR" sz="4800" b="1" dirty="0">
                <a:cs typeface="B Nazanin" panose="00000400000000000000" pitchFamily="2" charset="-78"/>
              </a:rPr>
              <a:t>نحوه ویرایش پروفایل شخصی در پایگاه </a:t>
            </a:r>
            <a:r>
              <a:rPr lang="en-US" sz="4800" b="1" dirty="0">
                <a:latin typeface="Times New Roman" panose="02020603050405020304" pitchFamily="18" charset="0"/>
                <a:cs typeface="Times New Roman" panose="02020603050405020304" pitchFamily="18" charset="0"/>
              </a:rPr>
              <a:t>Scopus</a:t>
            </a:r>
          </a:p>
        </p:txBody>
      </p:sp>
      <p:pic>
        <p:nvPicPr>
          <p:cNvPr id="26627" name="Content Placeholder 4"/>
          <p:cNvPicPr>
            <a:picLocks noGrp="1" noChangeAspect="1"/>
          </p:cNvPicPr>
          <p:nvPr>
            <p:ph idx="1"/>
          </p:nvPr>
        </p:nvPicPr>
        <p:blipFill>
          <a:blip r:embed="rId2"/>
          <a:srcRect/>
          <a:stretch>
            <a:fillRect/>
          </a:stretch>
        </p:blipFill>
        <p:spPr>
          <a:xfrm>
            <a:off x="1052513" y="1938338"/>
            <a:ext cx="8782050" cy="4054475"/>
          </a:xfr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018" y="172193"/>
            <a:ext cx="9601200" cy="1142385"/>
          </a:xfrm>
        </p:spPr>
        <p:txBody>
          <a:bodyPr anchor="ctr"/>
          <a:lstStyle/>
          <a:p>
            <a:r>
              <a:rPr lang="en-US" dirty="0"/>
              <a:t> </a:t>
            </a:r>
            <a:r>
              <a:rPr lang="en-US" sz="4000" dirty="0" smtClean="0">
                <a:latin typeface="Times New Roman" panose="02020603050405020304" pitchFamily="18" charset="0"/>
                <a:cs typeface="Times New Roman" panose="02020603050405020304" pitchFamily="18" charset="0"/>
              </a:rPr>
              <a:t>Register</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a:srcRect l="26585" t="299" r="570" b="-299"/>
          <a:stretch/>
        </p:blipFill>
        <p:spPr>
          <a:xfrm>
            <a:off x="378690" y="1400629"/>
            <a:ext cx="6707709" cy="2977407"/>
          </a:xfrm>
          <a:prstGeom prst="rect">
            <a:avLst/>
          </a:prstGeom>
        </p:spPr>
      </p:pic>
      <p:pic>
        <p:nvPicPr>
          <p:cNvPr id="10" name="Content Placeholder 3"/>
          <p:cNvPicPr>
            <a:picLocks noGrp="1" noChangeAspect="1"/>
          </p:cNvPicPr>
          <p:nvPr>
            <p:ph idx="1"/>
          </p:nvPr>
        </p:nvPicPr>
        <p:blipFill>
          <a:blip r:embed="rId3"/>
          <a:stretch>
            <a:fillRect/>
          </a:stretch>
        </p:blipFill>
        <p:spPr>
          <a:xfrm>
            <a:off x="6630467" y="1796472"/>
            <a:ext cx="3068958" cy="3810000"/>
          </a:xfrm>
          <a:prstGeom prst="rect">
            <a:avLst/>
          </a:prstGeom>
        </p:spPr>
      </p:pic>
      <p:sp>
        <p:nvSpPr>
          <p:cNvPr id="11" name="Curved Up Arrow 10"/>
          <p:cNvSpPr/>
          <p:nvPr/>
        </p:nvSpPr>
        <p:spPr>
          <a:xfrm rot="2801745">
            <a:off x="6099340" y="2016698"/>
            <a:ext cx="1177960" cy="36301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ounded Rectangular Callout 11"/>
          <p:cNvSpPr/>
          <p:nvPr/>
        </p:nvSpPr>
        <p:spPr>
          <a:xfrm>
            <a:off x="7749308" y="858982"/>
            <a:ext cx="2318328" cy="541647"/>
          </a:xfrm>
          <a:prstGeom prst="wedgeRoundRectCallout">
            <a:avLst>
              <a:gd name="adj1" fmla="val -99180"/>
              <a:gd name="adj2" fmla="val 863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Times New Roman" panose="02020603050405020304" pitchFamily="18" charset="0"/>
                <a:cs typeface="Times New Roman" panose="02020603050405020304" pitchFamily="18" charset="0"/>
              </a:rPr>
              <a:t>If </a:t>
            </a:r>
            <a:r>
              <a:rPr lang="en-US" sz="1200" dirty="0">
                <a:latin typeface="Times New Roman" panose="02020603050405020304" pitchFamily="18" charset="0"/>
                <a:cs typeface="Times New Roman" panose="02020603050405020304" pitchFamily="18" charset="0"/>
              </a:rPr>
              <a:t>you already have a user name and password, click Sign in </a:t>
            </a:r>
          </a:p>
        </p:txBody>
      </p:sp>
      <p:sp>
        <p:nvSpPr>
          <p:cNvPr id="13" name="Rounded Rectangle 12"/>
          <p:cNvSpPr/>
          <p:nvPr/>
        </p:nvSpPr>
        <p:spPr>
          <a:xfrm>
            <a:off x="6788727" y="4147127"/>
            <a:ext cx="2105891" cy="692728"/>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579485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774112" cy="1036638"/>
          </a:xfrm>
        </p:spPr>
        <p:txBody>
          <a:bodyPr anchor="ctr">
            <a:normAutofit fontScale="90000"/>
          </a:bodyPr>
          <a:lstStyle/>
          <a:p>
            <a:pPr algn="ctr" rtl="1">
              <a:defRPr/>
            </a:pPr>
            <a:r>
              <a:rPr lang="fa-IR" dirty="0" smtClean="0">
                <a:latin typeface="Times New Roman" panose="02020603050405020304" pitchFamily="18" charset="0"/>
                <a:cs typeface="B Titr" panose="00000700000000000000" pitchFamily="2" charset="-78"/>
              </a:rPr>
              <a:t>انتخاب نویسنده مورد نظر و کلیک روی گزینه</a:t>
            </a:r>
            <a:r>
              <a:rPr lang="en-US" dirty="0" smtClean="0">
                <a:latin typeface="Times New Roman" panose="02020603050405020304" pitchFamily="18" charset="0"/>
                <a:cs typeface="B Titr" panose="00000700000000000000" pitchFamily="2" charset="-78"/>
              </a:rPr>
              <a:t/>
            </a:r>
            <a:br>
              <a:rPr lang="en-US" dirty="0" smtClean="0">
                <a:latin typeface="Times New Roman" panose="02020603050405020304" pitchFamily="18" charset="0"/>
                <a:cs typeface="B Titr" panose="00000700000000000000" pitchFamily="2" charset="-78"/>
              </a:rPr>
            </a:br>
            <a:r>
              <a:rPr lang="fa-IR" dirty="0" smtClean="0">
                <a:latin typeface="Times New Roman" panose="02020603050405020304" pitchFamily="18" charset="0"/>
                <a:cs typeface="B Titr" panose="00000700000000000000" pitchFamily="2" charset="-78"/>
              </a:rPr>
              <a:t> </a:t>
            </a:r>
            <a:r>
              <a:rPr lang="en-US" b="1" dirty="0" smtClean="0">
                <a:solidFill>
                  <a:srgbClr val="C00000"/>
                </a:solidFill>
                <a:latin typeface="Times New Roman" panose="02020603050405020304" pitchFamily="18" charset="0"/>
                <a:cs typeface="B Titr" panose="00000700000000000000" pitchFamily="2" charset="-78"/>
              </a:rPr>
              <a:t>Request to merge authors</a:t>
            </a:r>
            <a:endParaRPr lang="en-US" b="1" dirty="0">
              <a:solidFill>
                <a:srgbClr val="C00000"/>
              </a:solidFill>
              <a:latin typeface="Times New Roman" panose="02020603050405020304" pitchFamily="18" charset="0"/>
              <a:cs typeface="B Titr" panose="00000700000000000000" pitchFamily="2" charset="-78"/>
            </a:endParaRPr>
          </a:p>
        </p:txBody>
      </p:sp>
      <p:sp>
        <p:nvSpPr>
          <p:cNvPr id="27651" name="Content Placeholder 2"/>
          <p:cNvSpPr>
            <a:spLocks noGrp="1"/>
          </p:cNvSpPr>
          <p:nvPr>
            <p:ph idx="1"/>
          </p:nvPr>
        </p:nvSpPr>
        <p:spPr/>
        <p:txBody>
          <a:bodyPr/>
          <a:lstStyle/>
          <a:p>
            <a:endParaRPr lang="en-US" altLang="en-US" sz="1800" smtClean="0"/>
          </a:p>
        </p:txBody>
      </p:sp>
      <p:pic>
        <p:nvPicPr>
          <p:cNvPr id="27652" name="Picture 4"/>
          <p:cNvPicPr>
            <a:picLocks noChangeAspect="1"/>
          </p:cNvPicPr>
          <p:nvPr/>
        </p:nvPicPr>
        <p:blipFill>
          <a:blip r:embed="rId2"/>
          <a:srcRect/>
          <a:stretch>
            <a:fillRect/>
          </a:stretch>
        </p:blipFill>
        <p:spPr bwMode="auto">
          <a:xfrm>
            <a:off x="663575" y="2003425"/>
            <a:ext cx="8788400" cy="4678363"/>
          </a:xfrm>
          <a:prstGeom prst="rect">
            <a:avLst/>
          </a:prstGeom>
          <a:noFill/>
          <a:ln w="9525">
            <a:noFill/>
            <a:miter lim="800000"/>
            <a:headEnd/>
            <a:tailEnd/>
          </a:ln>
        </p:spPr>
      </p:pic>
      <p:sp>
        <p:nvSpPr>
          <p:cNvPr id="6" name="Rounded Rectangle 5"/>
          <p:cNvSpPr/>
          <p:nvPr/>
        </p:nvSpPr>
        <p:spPr>
          <a:xfrm>
            <a:off x="3133725" y="4364038"/>
            <a:ext cx="266700" cy="1604962"/>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6270625" y="3695700"/>
            <a:ext cx="1641475" cy="26987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55" name="Picture 7"/>
          <p:cNvPicPr>
            <a:picLocks noChangeAspect="1"/>
          </p:cNvPicPr>
          <p:nvPr/>
        </p:nvPicPr>
        <p:blipFill>
          <a:blip r:embed="rId3"/>
          <a:srcRect/>
          <a:stretch>
            <a:fillRect/>
          </a:stretch>
        </p:blipFill>
        <p:spPr bwMode="auto">
          <a:xfrm>
            <a:off x="7499350" y="1520825"/>
            <a:ext cx="4229100" cy="2038350"/>
          </a:xfrm>
          <a:prstGeom prst="rect">
            <a:avLst/>
          </a:prstGeom>
          <a:noFill/>
          <a:ln w="9525">
            <a:noFill/>
            <a:miter lim="800000"/>
            <a:headEnd/>
            <a:tailEnd/>
          </a:ln>
        </p:spPr>
      </p:pic>
      <p:sp>
        <p:nvSpPr>
          <p:cNvPr id="9" name="Curved Up Arrow 8"/>
          <p:cNvSpPr/>
          <p:nvPr/>
        </p:nvSpPr>
        <p:spPr>
          <a:xfrm rot="19495966">
            <a:off x="7758113" y="3492500"/>
            <a:ext cx="833437" cy="269875"/>
          </a:xfrm>
          <a:prstGeom prst="curvedUp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solidFill>
                <a:schemeClr val="tx1"/>
              </a:solidFill>
            </a:endParaRPr>
          </a:p>
        </p:txBody>
      </p:sp>
      <p:pic>
        <p:nvPicPr>
          <p:cNvPr id="27657" name="Picture 9"/>
          <p:cNvPicPr>
            <a:picLocks noChangeAspect="1"/>
          </p:cNvPicPr>
          <p:nvPr/>
        </p:nvPicPr>
        <p:blipFill>
          <a:blip r:embed="rId4"/>
          <a:srcRect/>
          <a:stretch>
            <a:fillRect/>
          </a:stretch>
        </p:blipFill>
        <p:spPr bwMode="auto">
          <a:xfrm>
            <a:off x="6883400" y="4227513"/>
            <a:ext cx="4810125" cy="2324100"/>
          </a:xfrm>
          <a:prstGeom prst="rect">
            <a:avLst/>
          </a:prstGeom>
          <a:noFill/>
          <a:ln w="9525">
            <a:noFill/>
            <a:miter lim="800000"/>
            <a:headEnd/>
            <a:tailEnd/>
          </a:ln>
        </p:spPr>
      </p:pic>
      <p:sp>
        <p:nvSpPr>
          <p:cNvPr id="11" name="Curved Up Arrow 10"/>
          <p:cNvSpPr/>
          <p:nvPr/>
        </p:nvSpPr>
        <p:spPr>
          <a:xfrm rot="5241685" flipV="1">
            <a:off x="9525000" y="3725863"/>
            <a:ext cx="1392238" cy="334962"/>
          </a:xfrm>
          <a:prstGeom prst="curvedUpArrow">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447675"/>
            <a:ext cx="9426575" cy="1241425"/>
          </a:xfrm>
        </p:spPr>
        <p:txBody>
          <a:bodyPr anchor="ctr">
            <a:normAutofit fontScale="90000"/>
          </a:bodyPr>
          <a:lstStyle/>
          <a:p>
            <a:pPr algn="r" rtl="1">
              <a:defRPr/>
            </a:pPr>
            <a:r>
              <a:rPr lang="fa-IR" sz="2800" b="1" dirty="0" smtClean="0">
                <a:latin typeface="Times New Roman" panose="02020603050405020304" pitchFamily="18" charset="0"/>
                <a:cs typeface="B Titr" panose="00000700000000000000" pitchFamily="2" charset="-78"/>
              </a:rPr>
              <a:t>در صورتیکه قبلا در پایگاه </a:t>
            </a:r>
            <a:r>
              <a:rPr lang="en-US" sz="2800" b="1" dirty="0" smtClean="0">
                <a:latin typeface="Times New Roman" panose="02020603050405020304" pitchFamily="18" charset="0"/>
                <a:cs typeface="B Titr" panose="00000700000000000000" pitchFamily="2" charset="-78"/>
              </a:rPr>
              <a:t>Scopus</a:t>
            </a:r>
            <a:r>
              <a:rPr lang="fa-IR" sz="2800" b="1" dirty="0" smtClean="0">
                <a:latin typeface="Times New Roman" panose="02020603050405020304" pitchFamily="18" charset="0"/>
                <a:cs typeface="B Titr" panose="00000700000000000000" pitchFamily="2" charset="-78"/>
              </a:rPr>
              <a:t> ثبت نام کرده باشید و با کاربری و رمزعبور خود وارد شوید کاربری شما در بالای صفحه این پایگاه قابل رویت می باشد. </a:t>
            </a:r>
            <a:endParaRPr lang="en-US" sz="2800" b="1" dirty="0">
              <a:latin typeface="Times New Roman" panose="02020603050405020304" pitchFamily="18" charset="0"/>
              <a:cs typeface="B Titr" panose="00000700000000000000" pitchFamily="2" charset="-78"/>
            </a:endParaRPr>
          </a:p>
        </p:txBody>
      </p:sp>
      <p:pic>
        <p:nvPicPr>
          <p:cNvPr id="28675" name="Content Placeholder 3"/>
          <p:cNvPicPr>
            <a:picLocks noGrp="1" noChangeAspect="1"/>
          </p:cNvPicPr>
          <p:nvPr>
            <p:ph idx="1"/>
          </p:nvPr>
        </p:nvPicPr>
        <p:blipFill>
          <a:blip r:embed="rId2"/>
          <a:srcRect/>
          <a:stretch>
            <a:fillRect/>
          </a:stretch>
        </p:blipFill>
        <p:spPr>
          <a:xfrm>
            <a:off x="900113" y="1677988"/>
            <a:ext cx="9204325" cy="5084762"/>
          </a:xfrm>
        </p:spPr>
      </p:pic>
      <p:sp>
        <p:nvSpPr>
          <p:cNvPr id="5" name="Rounded Rectangle 4"/>
          <p:cNvSpPr/>
          <p:nvPr/>
        </p:nvSpPr>
        <p:spPr>
          <a:xfrm>
            <a:off x="7921625" y="2366963"/>
            <a:ext cx="3181350" cy="1073150"/>
          </a:xfrm>
          <a:prstGeom prst="roundRect">
            <a:avLst>
              <a:gd name="adj" fmla="val 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tx1"/>
                </a:solidFill>
                <a:latin typeface="Times New Roman" panose="02020603050405020304" pitchFamily="18" charset="0"/>
                <a:cs typeface="B Titr" panose="00000700000000000000" pitchFamily="2" charset="-78"/>
              </a:rPr>
              <a:t>با کلیک کردن روی </a:t>
            </a:r>
            <a:r>
              <a:rPr lang="en-US" b="1" dirty="0">
                <a:solidFill>
                  <a:srgbClr val="FF0000"/>
                </a:solidFill>
                <a:latin typeface="Times New Roman" panose="02020603050405020304" pitchFamily="18" charset="0"/>
                <a:cs typeface="B Titr" panose="00000700000000000000" pitchFamily="2" charset="-78"/>
              </a:rPr>
              <a:t>Request to merge authors</a:t>
            </a:r>
            <a:r>
              <a:rPr lang="fa-IR" b="1" dirty="0">
                <a:solidFill>
                  <a:srgbClr val="FF0000"/>
                </a:solidFill>
                <a:latin typeface="Times New Roman" panose="02020603050405020304" pitchFamily="18" charset="0"/>
                <a:cs typeface="B Titr" panose="00000700000000000000" pitchFamily="2" charset="-78"/>
              </a:rPr>
              <a:t> </a:t>
            </a:r>
            <a:r>
              <a:rPr lang="fa-IR" b="1" dirty="0">
                <a:solidFill>
                  <a:schemeClr val="tx1"/>
                </a:solidFill>
                <a:latin typeface="Times New Roman" panose="02020603050405020304" pitchFamily="18" charset="0"/>
                <a:cs typeface="B Titr" panose="00000700000000000000" pitchFamily="2" charset="-78"/>
              </a:rPr>
              <a:t>صفحه فوق گشوده می شود.</a:t>
            </a:r>
            <a:endParaRPr lang="en-US" dirty="0">
              <a:solidFill>
                <a:schemeClr val="tx1"/>
              </a:solidFill>
            </a:endParaRPr>
          </a:p>
        </p:txBody>
      </p:sp>
      <p:sp>
        <p:nvSpPr>
          <p:cNvPr id="6" name="Rounded Rectangle 5"/>
          <p:cNvSpPr/>
          <p:nvPr/>
        </p:nvSpPr>
        <p:spPr>
          <a:xfrm>
            <a:off x="7659688" y="1828800"/>
            <a:ext cx="1474787" cy="26193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6796088" y="4081463"/>
            <a:ext cx="1554162" cy="26193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Curved Up Arrow 7"/>
          <p:cNvSpPr/>
          <p:nvPr/>
        </p:nvSpPr>
        <p:spPr>
          <a:xfrm rot="13071802">
            <a:off x="6629400" y="3295650"/>
            <a:ext cx="1492250" cy="46990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 name="Rounded Rectangle 8"/>
          <p:cNvSpPr/>
          <p:nvPr/>
        </p:nvSpPr>
        <p:spPr>
          <a:xfrm>
            <a:off x="3384550" y="3297238"/>
            <a:ext cx="1952625" cy="29527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9"/>
          <p:cNvPicPr>
            <a:picLocks noChangeAspect="1"/>
          </p:cNvPicPr>
          <p:nvPr/>
        </p:nvPicPr>
        <p:blipFill>
          <a:blip r:embed="rId3"/>
          <a:srcRect/>
          <a:stretch>
            <a:fillRect/>
          </a:stretch>
        </p:blipFill>
        <p:spPr bwMode="auto">
          <a:xfrm>
            <a:off x="1941513" y="4167188"/>
            <a:ext cx="4305300" cy="2066925"/>
          </a:xfrm>
          <a:prstGeom prst="rect">
            <a:avLst/>
          </a:prstGeom>
          <a:noFill/>
          <a:ln w="9525">
            <a:noFill/>
            <a:miter lim="800000"/>
            <a:headEnd/>
            <a:tailEnd/>
          </a:ln>
        </p:spPr>
      </p:pic>
      <p:sp>
        <p:nvSpPr>
          <p:cNvPr id="11" name="Curved Up Arrow 10"/>
          <p:cNvSpPr/>
          <p:nvPr/>
        </p:nvSpPr>
        <p:spPr>
          <a:xfrm rot="6735891" flipV="1">
            <a:off x="4128294" y="3923506"/>
            <a:ext cx="1260475" cy="487363"/>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2" name="Picture 11"/>
          <p:cNvPicPr>
            <a:picLocks noChangeAspect="1"/>
          </p:cNvPicPr>
          <p:nvPr/>
        </p:nvPicPr>
        <p:blipFill>
          <a:blip r:embed="rId4"/>
          <a:srcRect/>
          <a:stretch>
            <a:fillRect/>
          </a:stretch>
        </p:blipFill>
        <p:spPr bwMode="auto">
          <a:xfrm>
            <a:off x="5084763" y="4506913"/>
            <a:ext cx="4229100" cy="2314575"/>
          </a:xfrm>
          <a:prstGeom prst="rect">
            <a:avLst/>
          </a:prstGeom>
          <a:noFill/>
          <a:ln w="9525">
            <a:noFill/>
            <a:miter lim="800000"/>
            <a:headEnd/>
            <a:tailEnd/>
          </a:ln>
        </p:spPr>
      </p:pic>
      <p:sp>
        <p:nvSpPr>
          <p:cNvPr id="13" name="Curved Up Arrow 12"/>
          <p:cNvSpPr/>
          <p:nvPr/>
        </p:nvSpPr>
        <p:spPr>
          <a:xfrm rot="713417" flipV="1">
            <a:off x="4321175" y="4862513"/>
            <a:ext cx="1260475" cy="487362"/>
          </a:xfrm>
          <a:prstGeom prst="curved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4" name="Picture 13"/>
          <p:cNvPicPr>
            <a:picLocks noChangeAspect="1" noChangeArrowheads="1"/>
          </p:cNvPicPr>
          <p:nvPr/>
        </p:nvPicPr>
        <p:blipFill>
          <a:blip r:embed="rId5"/>
          <a:srcRect/>
          <a:stretch>
            <a:fillRect/>
          </a:stretch>
        </p:blipFill>
        <p:spPr bwMode="auto">
          <a:xfrm>
            <a:off x="7354888" y="4337050"/>
            <a:ext cx="4657725" cy="2419350"/>
          </a:xfrm>
          <a:prstGeom prst="rect">
            <a:avLst/>
          </a:prstGeom>
          <a:noFill/>
          <a:ln w="9525">
            <a:noFill/>
            <a:miter lim="800000"/>
            <a:headEnd/>
            <a:tailEnd/>
          </a:ln>
        </p:spPr>
      </p:pic>
      <p:sp>
        <p:nvSpPr>
          <p:cNvPr id="15" name="Curved Up Arrow 14"/>
          <p:cNvSpPr/>
          <p:nvPr/>
        </p:nvSpPr>
        <p:spPr>
          <a:xfrm rot="20356201">
            <a:off x="5838825" y="6057900"/>
            <a:ext cx="1935163" cy="519113"/>
          </a:xfrm>
          <a:prstGeom prst="curved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33425" y="330200"/>
            <a:ext cx="8596313" cy="1320800"/>
          </a:xfrm>
        </p:spPr>
        <p:txBody>
          <a:bodyPr anchor="ctr"/>
          <a:lstStyle/>
          <a:p>
            <a:r>
              <a:rPr lang="en-US" altLang="en-US" b="1" smtClean="0">
                <a:latin typeface="Times New Roman" pitchFamily="18" charset="0"/>
                <a:ea typeface="Times New Roman" pitchFamily="18" charset="0"/>
                <a:cs typeface="B Nazanin" pitchFamily="2" charset="-78"/>
              </a:rPr>
              <a:t>Review Documents</a:t>
            </a:r>
            <a:endParaRPr lang="en-US" altLang="en-US" b="1" smtClean="0">
              <a:ea typeface="Times New Roman" pitchFamily="18" charset="0"/>
              <a:cs typeface="B Nazanin" pitchFamily="2" charset="-78"/>
            </a:endParaRPr>
          </a:p>
        </p:txBody>
      </p:sp>
      <p:pic>
        <p:nvPicPr>
          <p:cNvPr id="29699" name="Content Placeholder 3"/>
          <p:cNvPicPr>
            <a:picLocks noGrp="1" noChangeAspect="1"/>
          </p:cNvPicPr>
          <p:nvPr>
            <p:ph idx="1"/>
          </p:nvPr>
        </p:nvPicPr>
        <p:blipFill>
          <a:blip r:embed="rId2"/>
          <a:srcRect/>
          <a:stretch>
            <a:fillRect/>
          </a:stretch>
        </p:blipFill>
        <p:spPr>
          <a:xfrm>
            <a:off x="1147763" y="1824038"/>
            <a:ext cx="7426325" cy="4794250"/>
          </a:xfrm>
        </p:spPr>
      </p:pic>
      <p:sp>
        <p:nvSpPr>
          <p:cNvPr id="5" name="Rounded Rectangle 4"/>
          <p:cNvSpPr/>
          <p:nvPr/>
        </p:nvSpPr>
        <p:spPr>
          <a:xfrm>
            <a:off x="1381125" y="5905500"/>
            <a:ext cx="1698625" cy="24288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ular Callout 5"/>
          <p:cNvSpPr/>
          <p:nvPr/>
        </p:nvSpPr>
        <p:spPr>
          <a:xfrm>
            <a:off x="3890963" y="5373688"/>
            <a:ext cx="2538412" cy="709612"/>
          </a:xfrm>
          <a:prstGeom prst="wedgeRoundRectCallout">
            <a:avLst>
              <a:gd name="adj1" fmla="val -90544"/>
              <a:gd name="adj2" fmla="val 5433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200" dirty="0">
                <a:solidFill>
                  <a:schemeClr val="tx1"/>
                </a:solidFill>
                <a:cs typeface="B Nazanin" panose="00000400000000000000" pitchFamily="2" charset="-78"/>
              </a:rPr>
              <a:t>برای حذف یا افزودن مقاله گزینه </a:t>
            </a:r>
            <a:r>
              <a:rPr lang="en-US" sz="1200" dirty="0">
                <a:solidFill>
                  <a:schemeClr val="tx1"/>
                </a:solidFill>
                <a:cs typeface="B Nazanin" panose="00000400000000000000" pitchFamily="2" charset="-78"/>
                <a:hlinkClick r:id="rId3"/>
              </a:rPr>
              <a:t>Search for missing documents</a:t>
            </a:r>
            <a:r>
              <a:rPr lang="ar-SA" sz="1200" dirty="0">
                <a:solidFill>
                  <a:schemeClr val="tx1"/>
                </a:solidFill>
                <a:cs typeface="B Nazanin" panose="00000400000000000000" pitchFamily="2" charset="-78"/>
              </a:rPr>
              <a:t> را انتخاب</a:t>
            </a:r>
            <a:r>
              <a:rPr lang="fa-IR" sz="1200" dirty="0">
                <a:solidFill>
                  <a:schemeClr val="tx1"/>
                </a:solidFill>
                <a:cs typeface="B Nazanin" panose="00000400000000000000" pitchFamily="2" charset="-78"/>
              </a:rPr>
              <a:t> کنید</a:t>
            </a:r>
            <a:endParaRPr lang="en-US" sz="1200" dirty="0">
              <a:solidFill>
                <a:schemeClr val="tx1"/>
              </a:solidFill>
              <a:cs typeface="B Nazanin" panose="00000400000000000000" pitchFamily="2" charset="-78"/>
            </a:endParaRPr>
          </a:p>
        </p:txBody>
      </p:sp>
      <p:pic>
        <p:nvPicPr>
          <p:cNvPr id="7" name="Picture 6"/>
          <p:cNvPicPr>
            <a:picLocks noChangeAspect="1"/>
          </p:cNvPicPr>
          <p:nvPr/>
        </p:nvPicPr>
        <p:blipFill>
          <a:blip r:embed="rId4"/>
          <a:srcRect/>
          <a:stretch>
            <a:fillRect/>
          </a:stretch>
        </p:blipFill>
        <p:spPr bwMode="auto">
          <a:xfrm>
            <a:off x="5562600" y="1444625"/>
            <a:ext cx="5438775" cy="1768475"/>
          </a:xfrm>
          <a:prstGeom prst="rect">
            <a:avLst/>
          </a:prstGeom>
          <a:noFill/>
          <a:ln w="9525">
            <a:noFill/>
            <a:miter lim="800000"/>
            <a:headEnd/>
            <a:tailEnd/>
          </a:ln>
        </p:spPr>
      </p:pic>
      <p:grpSp>
        <p:nvGrpSpPr>
          <p:cNvPr id="2" name="Group 7"/>
          <p:cNvGrpSpPr>
            <a:grpSpLocks/>
          </p:cNvGrpSpPr>
          <p:nvPr/>
        </p:nvGrpSpPr>
        <p:grpSpPr bwMode="auto">
          <a:xfrm>
            <a:off x="6596063" y="2571750"/>
            <a:ext cx="5022850" cy="2679700"/>
            <a:chOff x="95250" y="0"/>
            <a:chExt cx="5000625" cy="2819400"/>
          </a:xfrm>
        </p:grpSpPr>
        <p:pic>
          <p:nvPicPr>
            <p:cNvPr id="29707" name="Picture 8"/>
            <p:cNvPicPr>
              <a:picLocks noChangeAspect="1"/>
            </p:cNvPicPr>
            <p:nvPr/>
          </p:nvPicPr>
          <p:blipFill>
            <a:blip r:embed="rId5"/>
            <a:srcRect/>
            <a:stretch>
              <a:fillRect/>
            </a:stretch>
          </p:blipFill>
          <p:spPr bwMode="auto">
            <a:xfrm>
              <a:off x="95250" y="0"/>
              <a:ext cx="4467225" cy="2771775"/>
            </a:xfrm>
            <a:prstGeom prst="rect">
              <a:avLst/>
            </a:prstGeom>
            <a:noFill/>
            <a:ln w="9525">
              <a:noFill/>
              <a:miter lim="800000"/>
              <a:headEnd/>
              <a:tailEnd/>
            </a:ln>
          </p:spPr>
        </p:pic>
        <p:pic>
          <p:nvPicPr>
            <p:cNvPr id="29708" name="Picture 9"/>
            <p:cNvPicPr>
              <a:picLocks noChangeAspect="1"/>
            </p:cNvPicPr>
            <p:nvPr/>
          </p:nvPicPr>
          <p:blipFill>
            <a:blip r:embed="rId6"/>
            <a:srcRect/>
            <a:stretch>
              <a:fillRect/>
            </a:stretch>
          </p:blipFill>
          <p:spPr bwMode="auto">
            <a:xfrm>
              <a:off x="628650" y="1143000"/>
              <a:ext cx="4467225" cy="1676400"/>
            </a:xfrm>
            <a:prstGeom prst="rect">
              <a:avLst/>
            </a:prstGeom>
            <a:noFill/>
            <a:ln w="9525">
              <a:noFill/>
              <a:miter lim="800000"/>
              <a:headEnd/>
              <a:tailEnd/>
            </a:ln>
          </p:spPr>
        </p:pic>
        <p:sp>
          <p:nvSpPr>
            <p:cNvPr id="11" name="Curved Up Arrow 10"/>
            <p:cNvSpPr/>
            <p:nvPr/>
          </p:nvSpPr>
          <p:spPr>
            <a:xfrm rot="3652577">
              <a:off x="-119284" y="1498411"/>
              <a:ext cx="1748763" cy="535781"/>
            </a:xfrm>
            <a:prstGeom prst="curvedUpArrow">
              <a:avLst>
                <a:gd name="adj1" fmla="val 25000"/>
                <a:gd name="adj2" fmla="val 86934"/>
                <a:gd name="adj3" fmla="val 53004"/>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a:p>
          </p:txBody>
        </p:sp>
      </p:grpSp>
      <p:pic>
        <p:nvPicPr>
          <p:cNvPr id="12" name="Picture 11"/>
          <p:cNvPicPr>
            <a:picLocks noChangeAspect="1" noChangeArrowheads="1"/>
          </p:cNvPicPr>
          <p:nvPr/>
        </p:nvPicPr>
        <p:blipFill>
          <a:blip r:embed="rId7"/>
          <a:srcRect/>
          <a:stretch>
            <a:fillRect/>
          </a:stretch>
        </p:blipFill>
        <p:spPr bwMode="auto">
          <a:xfrm>
            <a:off x="6704013" y="4921250"/>
            <a:ext cx="4208462" cy="1870075"/>
          </a:xfrm>
          <a:prstGeom prst="rect">
            <a:avLst/>
          </a:prstGeom>
          <a:noFill/>
          <a:ln w="9525">
            <a:noFill/>
            <a:miter lim="800000"/>
            <a:headEnd/>
            <a:tailEnd/>
          </a:ln>
        </p:spPr>
      </p:pic>
      <p:sp>
        <p:nvSpPr>
          <p:cNvPr id="13" name="Rounded Rectangle 12"/>
          <p:cNvSpPr/>
          <p:nvPr/>
        </p:nvSpPr>
        <p:spPr>
          <a:xfrm>
            <a:off x="9899650" y="6148388"/>
            <a:ext cx="596900" cy="3079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10826750" y="4954588"/>
            <a:ext cx="792163" cy="3079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31825" y="330200"/>
            <a:ext cx="9109075" cy="1320800"/>
          </a:xfrm>
        </p:spPr>
        <p:txBody>
          <a:bodyPr anchor="ctr"/>
          <a:lstStyle/>
          <a:p>
            <a:r>
              <a:rPr lang="en-US" altLang="en-US" b="1" smtClean="0">
                <a:latin typeface="Times New Roman" pitchFamily="18" charset="0"/>
                <a:ea typeface="Times New Roman" pitchFamily="18" charset="0"/>
                <a:cs typeface="B Nazanin" pitchFamily="2" charset="-78"/>
              </a:rPr>
              <a:t>Review </a:t>
            </a:r>
            <a:r>
              <a:rPr lang="en-US" altLang="en-US" sz="4000" b="1" smtClean="0">
                <a:solidFill>
                  <a:srgbClr val="0563C1"/>
                </a:solidFill>
                <a:latin typeface="Times New Roman" pitchFamily="18" charset="0"/>
                <a:ea typeface="Times New Roman" pitchFamily="18" charset="0"/>
                <a:cs typeface="Zar" pitchFamily="2" charset="0"/>
                <a:hlinkClick r:id="rId2" tooltip="Review affiliation"/>
              </a:rPr>
              <a:t>Affiliation</a:t>
            </a:r>
            <a:endParaRPr lang="en-US" altLang="en-US" sz="4000" b="1" smtClean="0"/>
          </a:p>
        </p:txBody>
      </p:sp>
      <p:pic>
        <p:nvPicPr>
          <p:cNvPr id="30723" name="Content Placeholder 3"/>
          <p:cNvPicPr>
            <a:picLocks noGrp="1" noChangeAspect="1"/>
          </p:cNvPicPr>
          <p:nvPr>
            <p:ph idx="1"/>
          </p:nvPr>
        </p:nvPicPr>
        <p:blipFill>
          <a:blip r:embed="rId3"/>
          <a:srcRect/>
          <a:stretch>
            <a:fillRect/>
          </a:stretch>
        </p:blipFill>
        <p:spPr>
          <a:xfrm>
            <a:off x="1223963" y="1790700"/>
            <a:ext cx="8713787" cy="4872038"/>
          </a:xfrm>
        </p:spPr>
      </p:pic>
      <p:sp>
        <p:nvSpPr>
          <p:cNvPr id="5" name="Rounded Rectangle 4"/>
          <p:cNvSpPr/>
          <p:nvPr/>
        </p:nvSpPr>
        <p:spPr>
          <a:xfrm>
            <a:off x="8154988" y="4324350"/>
            <a:ext cx="1585912" cy="31432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25" name="Picture 5"/>
          <p:cNvPicPr>
            <a:picLocks noChangeAspect="1" noChangeArrowheads="1"/>
          </p:cNvPicPr>
          <p:nvPr/>
        </p:nvPicPr>
        <p:blipFill>
          <a:blip r:embed="rId4"/>
          <a:srcRect/>
          <a:stretch>
            <a:fillRect/>
          </a:stretch>
        </p:blipFill>
        <p:spPr bwMode="auto">
          <a:xfrm>
            <a:off x="6826250" y="2105025"/>
            <a:ext cx="4679950" cy="1806575"/>
          </a:xfrm>
          <a:prstGeom prst="rect">
            <a:avLst/>
          </a:prstGeom>
          <a:noFill/>
          <a:ln w="9525">
            <a:noFill/>
            <a:miter lim="800000"/>
            <a:headEnd/>
            <a:tailEnd/>
          </a:ln>
        </p:spPr>
      </p:pic>
      <p:sp>
        <p:nvSpPr>
          <p:cNvPr id="7" name="Curved Up Arrow 6"/>
          <p:cNvSpPr/>
          <p:nvPr/>
        </p:nvSpPr>
        <p:spPr>
          <a:xfrm rot="13043073">
            <a:off x="7986713" y="3665538"/>
            <a:ext cx="1104900" cy="368300"/>
          </a:xfrm>
          <a:prstGeom prst="curved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77863" y="544513"/>
            <a:ext cx="8978900" cy="1320800"/>
          </a:xfrm>
        </p:spPr>
        <p:txBody>
          <a:bodyPr>
            <a:normAutofit fontScale="90000"/>
          </a:bodyPr>
          <a:lstStyle/>
          <a:p>
            <a:pPr algn="r" rtl="1">
              <a:defRPr/>
            </a:pPr>
            <a:r>
              <a:rPr lang="fa-IR" altLang="en-US" sz="2800" b="1" smtClean="0">
                <a:latin typeface="Times New Roman" panose="02020603050405020304" pitchFamily="18" charset="0"/>
                <a:ea typeface="Times New Roman" panose="02020603050405020304" pitchFamily="18" charset="0"/>
                <a:cs typeface="B Nazanin" panose="00000400000000000000" pitchFamily="2" charset="-78"/>
              </a:rPr>
              <a:t>در این مرحله نویسنده می بایست به منظور شروع فرآیند بررسی تیم </a:t>
            </a:r>
            <a:r>
              <a:rPr lang="en-US" altLang="en-US" sz="2800" b="1" smtClean="0">
                <a:latin typeface="Times New Roman" panose="02020603050405020304" pitchFamily="18" charset="0"/>
                <a:ea typeface="Times New Roman" panose="02020603050405020304" pitchFamily="18" charset="0"/>
                <a:cs typeface="B Nazanin" panose="00000400000000000000" pitchFamily="2" charset="-78"/>
              </a:rPr>
              <a:t>Scopus</a:t>
            </a:r>
            <a:r>
              <a:rPr lang="fa-IR" altLang="en-US" sz="2800" b="1" smtClean="0">
                <a:latin typeface="Times New Roman" panose="02020603050405020304" pitchFamily="18" charset="0"/>
                <a:ea typeface="Times New Roman" panose="02020603050405020304" pitchFamily="18" charset="0"/>
                <a:cs typeface="B Nazanin" panose="00000400000000000000" pitchFamily="2" charset="-78"/>
              </a:rPr>
              <a:t> لینک ارسالی </a:t>
            </a:r>
            <a:r>
              <a:rPr lang="en-US" altLang="en-US" sz="2800" b="1" smtClean="0">
                <a:latin typeface="Times New Roman" panose="02020603050405020304" pitchFamily="18" charset="0"/>
                <a:ea typeface="Times New Roman" panose="02020603050405020304" pitchFamily="18" charset="0"/>
                <a:cs typeface="B Nazanin" panose="00000400000000000000" pitchFamily="2" charset="-78"/>
              </a:rPr>
              <a:t>Verification Email</a:t>
            </a:r>
            <a:r>
              <a:rPr lang="fa-IR" altLang="en-US" sz="2800" b="1" smtClean="0">
                <a:latin typeface="Times New Roman" panose="02020603050405020304" pitchFamily="18" charset="0"/>
                <a:ea typeface="Times New Roman" panose="02020603050405020304" pitchFamily="18" charset="0"/>
                <a:cs typeface="B Nazanin" panose="00000400000000000000" pitchFamily="2" charset="-78"/>
              </a:rPr>
              <a:t> را به پست الکترونیکی خود تایید کند</a:t>
            </a:r>
            <a:endParaRPr lang="en-US" altLang="en-US" sz="2800" b="1" smtClean="0"/>
          </a:p>
        </p:txBody>
      </p:sp>
      <p:pic>
        <p:nvPicPr>
          <p:cNvPr id="31747" name="Content Placeholder 5"/>
          <p:cNvPicPr>
            <a:picLocks noGrp="1"/>
          </p:cNvPicPr>
          <p:nvPr>
            <p:ph idx="1"/>
          </p:nvPr>
        </p:nvPicPr>
        <p:blipFill>
          <a:blip r:embed="rId2"/>
          <a:srcRect/>
          <a:stretch>
            <a:fillRect/>
          </a:stretch>
        </p:blipFill>
        <p:spPr>
          <a:xfrm>
            <a:off x="1390650" y="2052638"/>
            <a:ext cx="7847013" cy="4152900"/>
          </a:xfrm>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863" y="411163"/>
            <a:ext cx="8858250" cy="5630862"/>
          </a:xfrm>
        </p:spPr>
        <p:txBody>
          <a:bodyPr/>
          <a:lstStyle/>
          <a:p>
            <a:pPr algn="just" rtl="1">
              <a:defRPr/>
            </a:pPr>
            <a:r>
              <a:rPr lang="fa-IR" sz="2800" dirty="0" smtClean="0">
                <a:latin typeface="Times New Roman" panose="02020603050405020304" pitchFamily="18" charset="0"/>
                <a:cs typeface="B Nazanin" panose="00000400000000000000" pitchFamily="2" charset="-78"/>
              </a:rPr>
              <a:t>2 ایمیل از </a:t>
            </a:r>
            <a:r>
              <a:rPr lang="en-US" sz="2800" dirty="0" smtClean="0">
                <a:latin typeface="Times New Roman" panose="02020603050405020304" pitchFamily="18" charset="0"/>
                <a:cs typeface="B Nazanin" panose="00000400000000000000" pitchFamily="2" charset="-78"/>
              </a:rPr>
              <a:t>Scopus</a:t>
            </a:r>
            <a:r>
              <a:rPr lang="fa-IR" sz="2800" dirty="0" smtClean="0">
                <a:latin typeface="Times New Roman" panose="02020603050405020304" pitchFamily="18" charset="0"/>
                <a:cs typeface="B Nazanin" panose="00000400000000000000" pitchFamily="2" charset="-78"/>
              </a:rPr>
              <a:t> دریافت خواهید کرد، می بایست هر دو ایمیل را باز کرده و روی لینک های ارسال کلیک نمایید. </a:t>
            </a:r>
          </a:p>
          <a:p>
            <a:pPr algn="just" rtl="1">
              <a:buFont typeface="Wingdings" panose="05000000000000000000" pitchFamily="2" charset="2"/>
              <a:buChar char="v"/>
              <a:defRPr/>
            </a:pPr>
            <a:r>
              <a:rPr lang="fa-IR" sz="2800" b="1" dirty="0" smtClean="0">
                <a:solidFill>
                  <a:srgbClr val="FF0000"/>
                </a:solidFill>
                <a:latin typeface="Times New Roman" panose="02020603050405020304" pitchFamily="18" charset="0"/>
                <a:cs typeface="B Nazanin" panose="00000400000000000000" pitchFamily="2" charset="-78"/>
              </a:rPr>
              <a:t>توجه داشته باشید ایمیل های ارسالی در موعد مقرر باید تایید شود، در غیر </a:t>
            </a:r>
            <a:r>
              <a:rPr lang="fa-IR" sz="2800" b="1" smtClean="0">
                <a:solidFill>
                  <a:srgbClr val="FF0000"/>
                </a:solidFill>
                <a:latin typeface="Times New Roman" panose="02020603050405020304" pitchFamily="18" charset="0"/>
                <a:cs typeface="B Nazanin" panose="00000400000000000000" pitchFamily="2" charset="-78"/>
              </a:rPr>
              <a:t>اینصورت درخواست </a:t>
            </a:r>
            <a:r>
              <a:rPr lang="fa-IR" sz="2800" b="1" dirty="0" smtClean="0">
                <a:solidFill>
                  <a:srgbClr val="FF0000"/>
                </a:solidFill>
                <a:latin typeface="Times New Roman" panose="02020603050405020304" pitchFamily="18" charset="0"/>
                <a:cs typeface="B Nazanin" panose="00000400000000000000" pitchFamily="2" charset="-78"/>
              </a:rPr>
              <a:t>شما را رد خواهد کرد. بنابر این مجدداً مراحل را باید طی نمایید.</a:t>
            </a:r>
          </a:p>
          <a:p>
            <a:pPr marL="0" indent="0" algn="just" rtl="1">
              <a:buFont typeface="Wingdings 3" pitchFamily="18" charset="2"/>
              <a:buNone/>
              <a:defRPr/>
            </a:pPr>
            <a:endParaRPr lang="fa-IR" sz="2800" b="1" dirty="0" smtClean="0">
              <a:solidFill>
                <a:srgbClr val="FF0000"/>
              </a:solidFill>
              <a:latin typeface="Times New Roman" panose="02020603050405020304" pitchFamily="18" charset="0"/>
              <a:cs typeface="B Nazanin" panose="00000400000000000000" pitchFamily="2" charset="-78"/>
            </a:endParaRPr>
          </a:p>
          <a:p>
            <a:pPr algn="just" rtl="1">
              <a:defRPr/>
            </a:pPr>
            <a:r>
              <a:rPr lang="fa-IR" sz="2800" dirty="0" smtClean="0">
                <a:latin typeface="Times New Roman" panose="02020603050405020304" pitchFamily="18" charset="0"/>
                <a:cs typeface="B Nazanin" panose="00000400000000000000" pitchFamily="2" charset="-78"/>
              </a:rPr>
              <a:t>پس </a:t>
            </a:r>
            <a:r>
              <a:rPr lang="fa-IR" sz="2800" dirty="0">
                <a:latin typeface="Times New Roman" panose="02020603050405020304" pitchFamily="18" charset="0"/>
                <a:cs typeface="B Nazanin" panose="00000400000000000000" pitchFamily="2" charset="-78"/>
              </a:rPr>
              <a:t>از بررسی توسط پایگاه </a:t>
            </a:r>
            <a:r>
              <a:rPr lang="fa-IR" sz="2800" dirty="0" smtClean="0">
                <a:latin typeface="Times New Roman" panose="02020603050405020304" pitchFamily="18" charset="0"/>
                <a:cs typeface="B Nazanin" panose="00000400000000000000" pitchFamily="2" charset="-78"/>
              </a:rPr>
              <a:t>اطلاعاتی</a:t>
            </a:r>
            <a:r>
              <a:rPr lang="en-US" sz="2800" dirty="0" smtClean="0">
                <a:latin typeface="Times New Roman" panose="02020603050405020304" pitchFamily="18" charset="0"/>
                <a:cs typeface="B Nazanin" panose="00000400000000000000" pitchFamily="2" charset="-78"/>
              </a:rPr>
              <a:t>Scopus </a:t>
            </a:r>
            <a:r>
              <a:rPr lang="fa-IR" sz="2800" dirty="0" smtClean="0">
                <a:latin typeface="Times New Roman" panose="02020603050405020304" pitchFamily="18" charset="0"/>
                <a:cs typeface="B Nazanin" panose="00000400000000000000" pitchFamily="2" charset="-78"/>
              </a:rPr>
              <a:t> حداکثر </a:t>
            </a:r>
            <a:r>
              <a:rPr lang="fa-IR" sz="2800" dirty="0">
                <a:latin typeface="Times New Roman" panose="02020603050405020304" pitchFamily="18" charset="0"/>
                <a:cs typeface="B Nazanin" panose="00000400000000000000" pitchFamily="2" charset="-78"/>
              </a:rPr>
              <a:t>تا یک هفته پروفایل روزآمدسازی شده، شامل اطلاعات صحیح علم سنجی مانند تعداد مقالات، استنادات، </a:t>
            </a:r>
            <a:r>
              <a:rPr lang="en-US" sz="2800" dirty="0">
                <a:latin typeface="Times New Roman" panose="02020603050405020304" pitchFamily="18" charset="0"/>
                <a:cs typeface="B Nazanin" panose="00000400000000000000" pitchFamily="2" charset="-78"/>
              </a:rPr>
              <a:t>H-Index</a:t>
            </a:r>
            <a:r>
              <a:rPr lang="fa-IR" sz="2800" dirty="0">
                <a:latin typeface="Times New Roman" panose="02020603050405020304" pitchFamily="18" charset="0"/>
                <a:cs typeface="B Nazanin" panose="00000400000000000000" pitchFamily="2" charset="-78"/>
              </a:rPr>
              <a:t>، لیست مقالات استنادکننده، همکاران علمی و سال ارائه مقاله و... می شود.</a:t>
            </a:r>
            <a:endParaRPr lang="en-US" sz="2800" dirty="0">
              <a:latin typeface="Times New Roman" panose="02020603050405020304" pitchFamily="18" charset="0"/>
              <a:cs typeface="B Nazanin" panose="00000400000000000000" pitchFamily="2" charset="-78"/>
            </a:endParaRPr>
          </a:p>
          <a:p>
            <a:pPr marL="0" indent="0" algn="r" rtl="1">
              <a:buFont typeface="Wingdings 3" pitchFamily="18" charset="2"/>
              <a:buNone/>
              <a:defRPr/>
            </a:pPr>
            <a:endParaRPr lang="en-US" sz="2800" dirty="0">
              <a:latin typeface="Times New Roman" panose="02020603050405020304" pitchFamily="18" charset="0"/>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a:xfrm>
            <a:off x="677863" y="609600"/>
            <a:ext cx="8596312" cy="1093788"/>
          </a:xfrm>
        </p:spPr>
        <p:txBody>
          <a:bodyPr/>
          <a:lstStyle/>
          <a:p>
            <a:pPr algn="r" rtl="1"/>
            <a:r>
              <a:rPr lang="fa-IR" altLang="en-US" sz="4800" b="1" smtClean="0">
                <a:cs typeface="B Nazanin" pitchFamily="2" charset="-78"/>
              </a:rPr>
              <a:t>کار عملی</a:t>
            </a:r>
            <a:endParaRPr lang="en-US" altLang="en-US" sz="4800" b="1" smtClean="0">
              <a:cs typeface="B Nazanin" pitchFamily="2" charset="-78"/>
            </a:endParaRP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3"/>
          <p:cNvPicPr>
            <a:picLocks noGrp="1" noChangeAspect="1"/>
          </p:cNvPicPr>
          <p:nvPr>
            <p:ph idx="1"/>
          </p:nvPr>
        </p:nvPicPr>
        <p:blipFill>
          <a:blip r:embed="rId2"/>
          <a:srcRect/>
          <a:stretch>
            <a:fillRect/>
          </a:stretch>
        </p:blipFill>
        <p:spPr>
          <a:xfrm>
            <a:off x="206375" y="346075"/>
            <a:ext cx="11628438" cy="6243638"/>
          </a:xfrm>
        </p:spPr>
      </p:pic>
      <p:sp>
        <p:nvSpPr>
          <p:cNvPr id="2" name="Title 1"/>
          <p:cNvSpPr>
            <a:spLocks noGrp="1"/>
          </p:cNvSpPr>
          <p:nvPr>
            <p:ph type="title"/>
          </p:nvPr>
        </p:nvSpPr>
        <p:spPr>
          <a:xfrm>
            <a:off x="1258888" y="3163888"/>
            <a:ext cx="7851775" cy="1712912"/>
          </a:xfrm>
        </p:spPr>
        <p:txBody>
          <a:bodyPr/>
          <a:lstStyle/>
          <a:p>
            <a:pPr algn="ctr" eaLnBrk="1" hangingPunct="1"/>
            <a:r>
              <a:rPr lang="fa-IR" altLang="en-US" smtClean="0">
                <a:solidFill>
                  <a:srgbClr val="C00000"/>
                </a:solidFill>
                <a:ea typeface="2  Titr" pitchFamily="2" charset="0"/>
                <a:cs typeface="2  Titr" pitchFamily="2" charset="0"/>
              </a:rPr>
              <a:t>از توجه شما سپاسگزارم</a:t>
            </a:r>
            <a:endParaRPr lang="en-US" altLang="en-US" smtClean="0">
              <a:solidFill>
                <a:srgbClr val="C00000"/>
              </a:solidFill>
              <a:ea typeface="2  Titr" pitchFamily="2" charset="0"/>
              <a:cs typeface="2  Titr" pitchFamily="2"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97280" y="1459992"/>
            <a:ext cx="9601200" cy="3810000"/>
          </a:xfrm>
        </p:spPr>
        <p:txBody>
          <a:bodyPr>
            <a:normAutofit/>
          </a:bodyPr>
          <a:lstStyle/>
          <a:p>
            <a:pPr marL="0" indent="0" algn="ctr">
              <a:buNone/>
            </a:pPr>
            <a:endParaRPr lang="fa-IR" sz="5400" dirty="0" smtClean="0">
              <a:solidFill>
                <a:srgbClr val="C00000"/>
              </a:solidFill>
              <a:cs typeface="B Titr" panose="00000700000000000000" pitchFamily="2" charset="-78"/>
            </a:endParaRPr>
          </a:p>
          <a:p>
            <a:pPr marL="0" indent="0" algn="ctr">
              <a:buNone/>
            </a:pPr>
            <a:r>
              <a:rPr lang="fa-IR" sz="5400" dirty="0" smtClean="0">
                <a:solidFill>
                  <a:srgbClr val="C00000"/>
                </a:solidFill>
                <a:cs typeface="B Titr" panose="00000700000000000000" pitchFamily="2" charset="-78"/>
              </a:rPr>
              <a:t>کار عملی</a:t>
            </a:r>
            <a:endParaRPr lang="en-US" sz="5400" dirty="0">
              <a:solidFill>
                <a:srgbClr val="C00000"/>
              </a:solidFill>
              <a:cs typeface="B Titr" panose="00000700000000000000" pitchFamily="2" charset="-78"/>
            </a:endParaRPr>
          </a:p>
        </p:txBody>
      </p:sp>
    </p:spTree>
    <p:extLst>
      <p:ext uri="{BB962C8B-B14F-4D97-AF65-F5344CB8AC3E}">
        <p14:creationId xmlns="" xmlns:p14="http://schemas.microsoft.com/office/powerpoint/2010/main" val="30468836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173" y="217250"/>
            <a:ext cx="9601200" cy="779037"/>
          </a:xfrm>
        </p:spPr>
        <p:txBody>
          <a:bodyPr/>
          <a:lstStyle/>
          <a:p>
            <a:pPr algn="r" rtl="1"/>
            <a:r>
              <a:rPr lang="fa-IR" dirty="0" smtClean="0">
                <a:cs typeface="B Titr" panose="00000700000000000000" pitchFamily="2" charset="-78"/>
              </a:rPr>
              <a:t>عملگرهای بولی</a:t>
            </a:r>
            <a:endParaRPr lang="en-US" dirty="0">
              <a:cs typeface="B Titr" panose="00000700000000000000" pitchFamily="2" charset="-78"/>
            </a:endParaRPr>
          </a:p>
        </p:txBody>
      </p:sp>
      <p:sp>
        <p:nvSpPr>
          <p:cNvPr id="3" name="Content Placeholder 2"/>
          <p:cNvSpPr>
            <a:spLocks noGrp="1"/>
          </p:cNvSpPr>
          <p:nvPr>
            <p:ph idx="1"/>
          </p:nvPr>
        </p:nvSpPr>
        <p:spPr>
          <a:xfrm>
            <a:off x="559557" y="996287"/>
            <a:ext cx="11041039" cy="5691116"/>
          </a:xfrm>
        </p:spPr>
        <p:txBody>
          <a:bodyPr>
            <a:normAutofit/>
          </a:bodyPr>
          <a:lstStyle/>
          <a:p>
            <a:pPr algn="just" rtl="1"/>
            <a:r>
              <a:rPr lang="en-US" dirty="0" smtClean="0">
                <a:latin typeface="Times New Roman" panose="02020603050405020304" pitchFamily="18" charset="0"/>
                <a:cs typeface="B Nazanin" panose="00000400000000000000" pitchFamily="2" charset="-78"/>
              </a:rPr>
              <a:t>AND</a:t>
            </a:r>
            <a:r>
              <a:rPr lang="fa-IR" dirty="0" smtClean="0">
                <a:latin typeface="Times New Roman" panose="02020603050405020304" pitchFamily="18" charset="0"/>
                <a:cs typeface="B Nazanin" panose="00000400000000000000" pitchFamily="2" charset="-78"/>
              </a:rPr>
              <a:t>: برای </a:t>
            </a:r>
            <a:r>
              <a:rPr lang="fa-IR" dirty="0">
                <a:latin typeface="Times New Roman" panose="02020603050405020304" pitchFamily="18" charset="0"/>
                <a:cs typeface="B Nazanin" panose="00000400000000000000" pitchFamily="2" charset="-78"/>
              </a:rPr>
              <a:t>تركيب دو مفهوم است و در صورتی كه بين دو كليد واژه در عبارت جستجو قرار </a:t>
            </a:r>
            <a:r>
              <a:rPr lang="fa-IR" dirty="0" smtClean="0">
                <a:latin typeface="Times New Roman" panose="02020603050405020304" pitchFamily="18" charset="0"/>
                <a:cs typeface="B Nazanin" panose="00000400000000000000" pitchFamily="2" charset="-78"/>
              </a:rPr>
              <a:t>گيرد، </a:t>
            </a:r>
            <a:r>
              <a:rPr lang="fa-IR" dirty="0">
                <a:latin typeface="Times New Roman" panose="02020603050405020304" pitchFamily="18" charset="0"/>
                <a:cs typeface="B Nazanin" panose="00000400000000000000" pitchFamily="2" charset="-78"/>
              </a:rPr>
              <a:t>ركوردهايی را بازيابی می نمايد كه هر دو كليد واژه را با هم داشته باشد .</a:t>
            </a:r>
          </a:p>
          <a:p>
            <a:pPr algn="just" rtl="1"/>
            <a:r>
              <a:rPr lang="en-US" dirty="0" smtClean="0">
                <a:latin typeface="Times New Roman" panose="02020603050405020304" pitchFamily="18" charset="0"/>
                <a:cs typeface="B Nazanin" panose="00000400000000000000" pitchFamily="2" charset="-78"/>
              </a:rPr>
              <a:t>OR </a:t>
            </a:r>
            <a:r>
              <a:rPr lang="fa-IR" dirty="0" smtClean="0">
                <a:latin typeface="Times New Roman" panose="02020603050405020304" pitchFamily="18" charset="0"/>
                <a:cs typeface="B Nazanin" panose="00000400000000000000" pitchFamily="2" charset="-78"/>
              </a:rPr>
              <a:t>: جهت </a:t>
            </a:r>
            <a:r>
              <a:rPr lang="fa-IR" dirty="0">
                <a:latin typeface="Times New Roman" panose="02020603050405020304" pitchFamily="18" charset="0"/>
                <a:cs typeface="B Nazanin" panose="00000400000000000000" pitchFamily="2" charset="-78"/>
              </a:rPr>
              <a:t>تركيب كليد واژه های مشابه به كار می رود و ركوردهايی را بازيابی می كند كه يك يا هر دو كليد واژه را در خود داشته باشد .</a:t>
            </a:r>
          </a:p>
          <a:p>
            <a:pPr algn="just" rtl="1"/>
            <a:r>
              <a:rPr lang="en-US" dirty="0" smtClean="0">
                <a:latin typeface="Times New Roman" panose="02020603050405020304" pitchFamily="18" charset="0"/>
                <a:cs typeface="B Nazanin" panose="00000400000000000000" pitchFamily="2" charset="-78"/>
              </a:rPr>
              <a:t>NOT </a:t>
            </a:r>
            <a:r>
              <a:rPr lang="fa-IR" dirty="0" smtClean="0">
                <a:latin typeface="Times New Roman" panose="02020603050405020304" pitchFamily="18" charset="0"/>
                <a:cs typeface="B Nazanin" panose="00000400000000000000" pitchFamily="2" charset="-78"/>
              </a:rPr>
              <a:t>: برای </a:t>
            </a:r>
            <a:r>
              <a:rPr lang="fa-IR" dirty="0">
                <a:latin typeface="Times New Roman" panose="02020603050405020304" pitchFamily="18" charset="0"/>
                <a:cs typeface="B Nazanin" panose="00000400000000000000" pitchFamily="2" charset="-78"/>
              </a:rPr>
              <a:t>جدا كردن و كنار گذاشتن يك كليد واژه به كار می رود و هر گاه بين دو كليد واژه به كاررود ، ركوردهايی را بازيابی می نمايد كه كليد واژه اول را شامل وكليد واژه دوم را نداشته باشد.</a:t>
            </a:r>
          </a:p>
          <a:p>
            <a:pPr algn="just" rtl="1"/>
            <a:r>
              <a:rPr lang="fa-IR" dirty="0">
                <a:latin typeface="Times New Roman" panose="02020603050405020304" pitchFamily="18" charset="0"/>
                <a:cs typeface="B Nazanin" panose="00000400000000000000" pitchFamily="2" charset="-78"/>
              </a:rPr>
              <a:t>* اين كاراكتر در كليد واژه مورد </a:t>
            </a:r>
            <a:r>
              <a:rPr lang="fa-IR" dirty="0" smtClean="0">
                <a:latin typeface="Times New Roman" panose="02020603050405020304" pitchFamily="18" charset="0"/>
                <a:cs typeface="B Nazanin" panose="00000400000000000000" pitchFamily="2" charset="-78"/>
              </a:rPr>
              <a:t>جستجو، </a:t>
            </a:r>
            <a:r>
              <a:rPr lang="fa-IR" dirty="0">
                <a:latin typeface="Times New Roman" panose="02020603050405020304" pitchFamily="18" charset="0"/>
                <a:cs typeface="B Nazanin" panose="00000400000000000000" pitchFamily="2" charset="-78"/>
              </a:rPr>
              <a:t>جايگزين يك يا چند حرف می شود و كليد واژه را با املای گوناگون آنها بازيابی می كند. به عنوان مثال کلمات </a:t>
            </a:r>
            <a:r>
              <a:rPr lang="en-US" dirty="0">
                <a:latin typeface="Times New Roman" panose="02020603050405020304" pitchFamily="18" charset="0"/>
                <a:cs typeface="B Nazanin" panose="00000400000000000000" pitchFamily="2" charset="-78"/>
              </a:rPr>
              <a:t>m*n men </a:t>
            </a:r>
            <a:r>
              <a:rPr lang="fa-IR" dirty="0" smtClean="0">
                <a:latin typeface="Times New Roman" panose="02020603050405020304" pitchFamily="18" charset="0"/>
                <a:cs typeface="B Nazanin" panose="00000400000000000000" pitchFamily="2" charset="-78"/>
              </a:rPr>
              <a:t> و </a:t>
            </a:r>
            <a:r>
              <a:rPr lang="en-US" dirty="0">
                <a:latin typeface="Times New Roman" panose="02020603050405020304" pitchFamily="18" charset="0"/>
                <a:cs typeface="B Nazanin" panose="00000400000000000000" pitchFamily="2" charset="-78"/>
              </a:rPr>
              <a:t>man </a:t>
            </a:r>
            <a:r>
              <a:rPr lang="fa-IR" dirty="0" smtClean="0">
                <a:latin typeface="Times New Roman" panose="02020603050405020304" pitchFamily="18" charset="0"/>
                <a:cs typeface="B Nazanin" panose="00000400000000000000" pitchFamily="2" charset="-78"/>
              </a:rPr>
              <a:t> را </a:t>
            </a:r>
            <a:r>
              <a:rPr lang="fa-IR" dirty="0">
                <a:latin typeface="Times New Roman" panose="02020603050405020304" pitchFamily="18" charset="0"/>
                <a:cs typeface="B Nazanin" panose="00000400000000000000" pitchFamily="2" charset="-78"/>
              </a:rPr>
              <a:t>هم بازيابی می کند.</a:t>
            </a:r>
          </a:p>
          <a:p>
            <a:pPr algn="just" rtl="1"/>
            <a:r>
              <a:rPr lang="fa-IR" dirty="0">
                <a:latin typeface="Times New Roman" panose="02020603050405020304" pitchFamily="18" charset="0"/>
                <a:cs typeface="B Nazanin" panose="00000400000000000000" pitchFamily="2" charset="-78"/>
              </a:rPr>
              <a:t>! با اضافه كردن اين كاراكتر به پايان كليد واژه يا كليد واژه ها ، كليه كلماتی كه از لحاظ املايی ريشه يكسانی با كليد واژه مربوطه دارند بازيابی می شوند. مثل</a:t>
            </a:r>
            <a:r>
              <a:rPr lang="en-US" dirty="0" err="1">
                <a:latin typeface="Times New Roman" panose="02020603050405020304" pitchFamily="18" charset="0"/>
                <a:cs typeface="B Nazanin" panose="00000400000000000000" pitchFamily="2" charset="-78"/>
              </a:rPr>
              <a:t>Educat</a:t>
            </a:r>
            <a:r>
              <a:rPr lang="en-US" dirty="0">
                <a:latin typeface="Times New Roman" panose="02020603050405020304" pitchFamily="18" charset="0"/>
                <a:cs typeface="B Nazanin" panose="00000400000000000000" pitchFamily="2" charset="-78"/>
              </a:rPr>
              <a:t>  </a:t>
            </a:r>
            <a:r>
              <a:rPr lang="fa-IR" dirty="0" smtClean="0">
                <a:latin typeface="Times New Roman" panose="02020603050405020304" pitchFamily="18" charset="0"/>
                <a:cs typeface="B Nazanin" panose="00000400000000000000" pitchFamily="2" charset="-78"/>
              </a:rPr>
              <a:t> برای  </a:t>
            </a:r>
            <a:r>
              <a:rPr lang="en-US" dirty="0">
                <a:latin typeface="Times New Roman" panose="02020603050405020304" pitchFamily="18" charset="0"/>
                <a:cs typeface="B Nazanin" panose="00000400000000000000" pitchFamily="2" charset="-78"/>
              </a:rPr>
              <a:t>Education، Educator ، Educative .</a:t>
            </a:r>
          </a:p>
          <a:p>
            <a:pPr algn="just" rtl="1"/>
            <a:r>
              <a:rPr lang="en-US" dirty="0">
                <a:latin typeface="Times New Roman" panose="02020603050405020304" pitchFamily="18" charset="0"/>
                <a:cs typeface="B Nazanin" panose="00000400000000000000" pitchFamily="2" charset="-78"/>
              </a:rPr>
              <a:t>“ “ </a:t>
            </a:r>
            <a:r>
              <a:rPr lang="fa-IR" dirty="0">
                <a:latin typeface="Times New Roman" panose="02020603050405020304" pitchFamily="18" charset="0"/>
                <a:cs typeface="B Nazanin" panose="00000400000000000000" pitchFamily="2" charset="-78"/>
              </a:rPr>
              <a:t>زمانی كه بخواهيد يك عبارت دقيقا" جستجو شود از اين عملگر استفاده می نماييد به عنوان مثال "</a:t>
            </a:r>
            <a:r>
              <a:rPr lang="en-US" dirty="0">
                <a:latin typeface="Times New Roman" panose="02020603050405020304" pitchFamily="18" charset="0"/>
                <a:cs typeface="B Nazanin" panose="00000400000000000000" pitchFamily="2" charset="-78"/>
              </a:rPr>
              <a:t>Heart Attack" . </a:t>
            </a:r>
          </a:p>
          <a:p>
            <a:pPr algn="just" rtl="1"/>
            <a:r>
              <a:rPr lang="fa-IR" dirty="0">
                <a:latin typeface="Times New Roman" panose="02020603050405020304" pitchFamily="18" charset="0"/>
                <a:cs typeface="B Nazanin" panose="00000400000000000000" pitchFamily="2" charset="-78"/>
              </a:rPr>
              <a:t>برای جستجوی كليد واژه های بالا نويس و زير نويس آنها رادر يك خط يكسان وارد كنيد. مثل كه </a:t>
            </a:r>
            <a:r>
              <a:rPr lang="en-US" dirty="0">
                <a:latin typeface="Times New Roman" panose="02020603050405020304" pitchFamily="18" charset="0"/>
                <a:cs typeface="B Nazanin" panose="00000400000000000000" pitchFamily="2" charset="-78"/>
              </a:rPr>
              <a:t>H2O </a:t>
            </a:r>
            <a:r>
              <a:rPr lang="fa-IR" dirty="0" smtClean="0">
                <a:latin typeface="Times New Roman" panose="02020603050405020304" pitchFamily="18" charset="0"/>
                <a:cs typeface="B Nazanin" panose="00000400000000000000" pitchFamily="2" charset="-78"/>
              </a:rPr>
              <a:t>بصورت</a:t>
            </a:r>
            <a:r>
              <a:rPr lang="en-US" dirty="0" smtClean="0">
                <a:latin typeface="Times New Roman" panose="02020603050405020304" pitchFamily="18" charset="0"/>
                <a:cs typeface="B Nazanin" panose="00000400000000000000" pitchFamily="2" charset="-78"/>
              </a:rPr>
              <a:t>H2O </a:t>
            </a:r>
            <a:r>
              <a:rPr lang="fa-IR" dirty="0" smtClean="0">
                <a:latin typeface="Times New Roman" panose="02020603050405020304" pitchFamily="18" charset="0"/>
                <a:cs typeface="B Nazanin" panose="00000400000000000000" pitchFamily="2" charset="-78"/>
              </a:rPr>
              <a:t> وارد </a:t>
            </a:r>
            <a:r>
              <a:rPr lang="fa-IR" dirty="0">
                <a:latin typeface="Times New Roman" panose="02020603050405020304" pitchFamily="18" charset="0"/>
                <a:cs typeface="B Nazanin" panose="00000400000000000000" pitchFamily="2" charset="-78"/>
              </a:rPr>
              <a:t>نماييد</a:t>
            </a:r>
            <a:r>
              <a:rPr lang="fa-IR" dirty="0" smtClean="0">
                <a:latin typeface="Times New Roman" panose="02020603050405020304" pitchFamily="18" charset="0"/>
                <a:cs typeface="B Nazanin" panose="00000400000000000000" pitchFamily="2" charset="-78"/>
              </a:rPr>
              <a:t>.</a:t>
            </a:r>
          </a:p>
          <a:p>
            <a:pPr algn="just" rtl="1"/>
            <a:r>
              <a:rPr lang="fa-IR" dirty="0" smtClean="0">
                <a:latin typeface="Times New Roman" panose="02020603050405020304" pitchFamily="18" charset="0"/>
                <a:cs typeface="B Nazanin" panose="00000400000000000000" pitchFamily="2" charset="-78"/>
              </a:rPr>
              <a:t>برای جستجوی حروف یونانی مثل آلفا / بتا بهتر است تلفظ انگلیسی آنرا وارد کنید.</a:t>
            </a:r>
            <a:endParaRPr lang="fa-IR" dirty="0">
              <a:latin typeface="Times New Roman" panose="02020603050405020304" pitchFamily="18" charset="0"/>
              <a:cs typeface="B Nazanin" panose="00000400000000000000" pitchFamily="2" charset="-78"/>
            </a:endParaRPr>
          </a:p>
        </p:txBody>
      </p:sp>
    </p:spTree>
    <p:extLst>
      <p:ext uri="{BB962C8B-B14F-4D97-AF65-F5344CB8AC3E}">
        <p14:creationId xmlns="" xmlns:p14="http://schemas.microsoft.com/office/powerpoint/2010/main" val="20297905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192963"/>
            <a:ext cx="9601200" cy="1142385"/>
          </a:xfrm>
        </p:spPr>
        <p:txBody>
          <a:bodyPr anchor="ctr">
            <a:normAutofit/>
          </a:bodyPr>
          <a:lstStyle/>
          <a:p>
            <a:r>
              <a:rPr lang="en-US" sz="4400" dirty="0">
                <a:latin typeface="Times New Roman" panose="02020603050405020304" pitchFamily="18" charset="0"/>
                <a:cs typeface="Times New Roman" panose="02020603050405020304" pitchFamily="18" charset="0"/>
              </a:rPr>
              <a:t>Advanced </a:t>
            </a:r>
            <a:r>
              <a:rPr lang="en-US" sz="4400" dirty="0" smtClean="0">
                <a:latin typeface="Times New Roman" panose="02020603050405020304" pitchFamily="18" charset="0"/>
                <a:cs typeface="Times New Roman" panose="02020603050405020304" pitchFamily="18" charset="0"/>
              </a:rPr>
              <a:t>Search</a:t>
            </a:r>
            <a:endParaRPr lang="en-US" sz="4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754908" y="1335348"/>
            <a:ext cx="8193809" cy="5401567"/>
          </a:xfrm>
          <a:prstGeom prst="rect">
            <a:avLst/>
          </a:prstGeom>
        </p:spPr>
      </p:pic>
    </p:spTree>
    <p:extLst>
      <p:ext uri="{BB962C8B-B14F-4D97-AF65-F5344CB8AC3E}">
        <p14:creationId xmlns="" xmlns:p14="http://schemas.microsoft.com/office/powerpoint/2010/main" val="24750927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0581"/>
            <a:ext cx="9601200" cy="937020"/>
          </a:xfrm>
        </p:spPr>
        <p:txBody>
          <a:bodyPr anchor="ctr"/>
          <a:lstStyle/>
          <a:p>
            <a:pPr algn="l"/>
            <a:r>
              <a:rPr lang="en-US" dirty="0" smtClean="0">
                <a:latin typeface="Times New Roman" panose="02020603050405020304" pitchFamily="18" charset="0"/>
                <a:cs typeface="Times New Roman" panose="02020603050405020304" pitchFamily="18" charset="0"/>
              </a:rPr>
              <a:t>Results &amp; Alert</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2100749" y="1117601"/>
            <a:ext cx="7855285" cy="5634181"/>
          </a:xfrm>
          <a:prstGeom prst="rect">
            <a:avLst/>
          </a:prstGeom>
        </p:spPr>
      </p:pic>
      <p:sp>
        <p:nvSpPr>
          <p:cNvPr id="5" name="Rounded Rectangle 4"/>
          <p:cNvSpPr/>
          <p:nvPr/>
        </p:nvSpPr>
        <p:spPr>
          <a:xfrm>
            <a:off x="4858327" y="3260436"/>
            <a:ext cx="2530764" cy="258619"/>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622799" y="1667163"/>
            <a:ext cx="3643745" cy="568037"/>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9698181" y="591127"/>
            <a:ext cx="2170545" cy="341746"/>
          </a:xfrm>
          <a:prstGeom prst="wedgeRoundRectCallout">
            <a:avLst>
              <a:gd name="adj1" fmla="val -119028"/>
              <a:gd name="adj2" fmla="val 3381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 filters search results </a:t>
            </a:r>
          </a:p>
        </p:txBody>
      </p:sp>
      <p:sp>
        <p:nvSpPr>
          <p:cNvPr id="8" name="Rounded Rectangular Callout 7"/>
          <p:cNvSpPr/>
          <p:nvPr/>
        </p:nvSpPr>
        <p:spPr>
          <a:xfrm>
            <a:off x="9167090" y="1988126"/>
            <a:ext cx="2701636" cy="810491"/>
          </a:xfrm>
          <a:prstGeom prst="wedgeRoundRectCallout">
            <a:avLst>
              <a:gd name="adj1" fmla="val -128728"/>
              <a:gd name="adj2" fmla="val 120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Export Citation Information </a:t>
            </a:r>
            <a:endParaRPr lang="en-US" sz="1400" dirty="0" smtClean="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Download PDFs </a:t>
            </a:r>
          </a:p>
        </p:txBody>
      </p:sp>
      <p:sp>
        <p:nvSpPr>
          <p:cNvPr id="9" name="Rounded Rectangle 8"/>
          <p:cNvSpPr/>
          <p:nvPr/>
        </p:nvSpPr>
        <p:spPr>
          <a:xfrm>
            <a:off x="4622799" y="2336800"/>
            <a:ext cx="2530764" cy="286327"/>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138219" y="2235200"/>
            <a:ext cx="1371599" cy="451658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124692" y="1988126"/>
            <a:ext cx="1574799" cy="635001"/>
          </a:xfrm>
          <a:prstGeom prst="wedgeRoundRectCallout">
            <a:avLst>
              <a:gd name="adj1" fmla="val 81410"/>
              <a:gd name="adj2" fmla="val 702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Refine filters </a:t>
            </a:r>
          </a:p>
        </p:txBody>
      </p:sp>
      <p:sp>
        <p:nvSpPr>
          <p:cNvPr id="15" name="Rounded Rectangular Callout 14"/>
          <p:cNvSpPr/>
          <p:nvPr/>
        </p:nvSpPr>
        <p:spPr>
          <a:xfrm>
            <a:off x="591128" y="984828"/>
            <a:ext cx="2844800" cy="635001"/>
          </a:xfrm>
          <a:prstGeom prst="wedgeRoundRectCallout">
            <a:avLst>
              <a:gd name="adj1" fmla="val 93919"/>
              <a:gd name="adj2" fmla="val 280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Find article with these term</a:t>
            </a:r>
            <a:endParaRPr lang="en-US" dirty="0">
              <a:latin typeface="Times New Roman" panose="02020603050405020304" pitchFamily="18" charset="0"/>
              <a:cs typeface="Times New Roman" panose="02020603050405020304" pitchFamily="18" charset="0"/>
            </a:endParaRPr>
          </a:p>
        </p:txBody>
      </p:sp>
      <p:sp>
        <p:nvSpPr>
          <p:cNvPr id="17" name="Rounded Rectangle 16"/>
          <p:cNvSpPr/>
          <p:nvPr/>
        </p:nvSpPr>
        <p:spPr>
          <a:xfrm>
            <a:off x="4622798" y="4493491"/>
            <a:ext cx="4544291" cy="882073"/>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ular Callout 17"/>
          <p:cNvSpPr/>
          <p:nvPr/>
        </p:nvSpPr>
        <p:spPr>
          <a:xfrm>
            <a:off x="9282545" y="4237181"/>
            <a:ext cx="2844800" cy="810491"/>
          </a:xfrm>
          <a:prstGeom prst="wedgeRoundRectCallout">
            <a:avLst>
              <a:gd name="adj1" fmla="val -68986"/>
              <a:gd name="adj2" fmla="val 678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Display article content Click the article title to display the article content  (HTML full text or abstract).</a:t>
            </a:r>
          </a:p>
        </p:txBody>
      </p:sp>
      <p:sp>
        <p:nvSpPr>
          <p:cNvPr id="3" name="Rounded Rectangle 2"/>
          <p:cNvSpPr/>
          <p:nvPr/>
        </p:nvSpPr>
        <p:spPr>
          <a:xfrm>
            <a:off x="2432304" y="2623127"/>
            <a:ext cx="822960" cy="2663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ular Callout 15"/>
          <p:cNvSpPr/>
          <p:nvPr/>
        </p:nvSpPr>
        <p:spPr>
          <a:xfrm>
            <a:off x="325321" y="3201555"/>
            <a:ext cx="1300279" cy="548410"/>
          </a:xfrm>
          <a:prstGeom prst="wedgeRoundRectCallout">
            <a:avLst>
              <a:gd name="adj1" fmla="val 121397"/>
              <a:gd name="adj2" fmla="val -1171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Alert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030727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97280" y="1459992"/>
            <a:ext cx="9601200" cy="3810000"/>
          </a:xfrm>
        </p:spPr>
        <p:txBody>
          <a:bodyPr>
            <a:normAutofit/>
          </a:bodyPr>
          <a:lstStyle/>
          <a:p>
            <a:pPr marL="0" indent="0" algn="ctr">
              <a:buNone/>
            </a:pPr>
            <a:endParaRPr lang="fa-IR" sz="5400" dirty="0" smtClean="0">
              <a:solidFill>
                <a:srgbClr val="C00000"/>
              </a:solidFill>
              <a:cs typeface="B Titr" panose="00000700000000000000" pitchFamily="2" charset="-78"/>
            </a:endParaRPr>
          </a:p>
          <a:p>
            <a:pPr marL="0" indent="0" algn="ctr">
              <a:buNone/>
            </a:pPr>
            <a:r>
              <a:rPr lang="fa-IR" sz="5400" dirty="0" smtClean="0">
                <a:solidFill>
                  <a:srgbClr val="C00000"/>
                </a:solidFill>
                <a:cs typeface="B Titr" panose="00000700000000000000" pitchFamily="2" charset="-78"/>
              </a:rPr>
              <a:t>کار عملی</a:t>
            </a:r>
            <a:endParaRPr lang="en-US" sz="5400" dirty="0">
              <a:solidFill>
                <a:srgbClr val="C00000"/>
              </a:solidFill>
              <a:cs typeface="B Titr" panose="00000700000000000000" pitchFamily="2" charset="-78"/>
            </a:endParaRPr>
          </a:p>
        </p:txBody>
      </p:sp>
    </p:spTree>
    <p:extLst>
      <p:ext uri="{BB962C8B-B14F-4D97-AF65-F5344CB8AC3E}">
        <p14:creationId xmlns="" xmlns:p14="http://schemas.microsoft.com/office/powerpoint/2010/main" val="22225950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141aba3b8f8cb7f331be6546df69db50">
  <xsd:schema xmlns:xsd="http://www.w3.org/2001/XMLSchema" xmlns:xs="http://www.w3.org/2001/XMLSchema" xmlns:p="http://schemas.microsoft.com/office/2006/metadata/properties" targetNamespace="http://schemas.microsoft.com/office/2006/metadata/properties" ma:root="true" ma:fieldsID="f8e4ef66d87525153bd8907774ed28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DF5C83-574F-4252-A4F8-E258C190AA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7BDA8A7-0CEB-4225-87B6-CC21A8611889}">
  <ds:schemaRefs>
    <ds:schemaRef ds:uri="http://schemas.microsoft.com/sharepoint/v3/contenttype/forms"/>
  </ds:schemaRefs>
</ds:datastoreItem>
</file>

<file path=customXml/itemProps3.xml><?xml version="1.0" encoding="utf-8"?>
<ds:datastoreItem xmlns:ds="http://schemas.openxmlformats.org/officeDocument/2006/customXml" ds:itemID="{5B928D1E-68BA-412E-B34A-7160A7263FC7}">
  <ds:schemaRefs>
    <ds:schemaRef ds:uri="http://purl.org/dc/terms/"/>
    <ds:schemaRef ds:uri="http://purl.org/dc/dcmitype/"/>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1555</Words>
  <Application>Microsoft Office PowerPoint</Application>
  <PresentationFormat>Custom</PresentationFormat>
  <Paragraphs>145</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Diamond Grid 16x9</vt:lpstr>
      <vt:lpstr>آشنایی با پایگاه ScienceDirect </vt:lpstr>
      <vt:lpstr>معرفی پایگاه Sciences Direct</vt:lpstr>
      <vt:lpstr>ثبت نام در پایگاه Science direct https://www.sciencedirect.com</vt:lpstr>
      <vt:lpstr> Register</vt:lpstr>
      <vt:lpstr>Slide 5</vt:lpstr>
      <vt:lpstr>عملگرهای بولی</vt:lpstr>
      <vt:lpstr>Advanced Search</vt:lpstr>
      <vt:lpstr>Results &amp; Alert</vt:lpstr>
      <vt:lpstr>Slide 9</vt:lpstr>
      <vt:lpstr>Reading</vt:lpstr>
      <vt:lpstr>Finding Publications</vt:lpstr>
      <vt:lpstr>Book Homepage</vt:lpstr>
      <vt:lpstr>Slide 13</vt:lpstr>
      <vt:lpstr>Journal Homepage</vt:lpstr>
      <vt:lpstr>Open Access</vt:lpstr>
      <vt:lpstr>Slide 16</vt:lpstr>
      <vt:lpstr>از توجه شما سپاسگزارم</vt:lpstr>
      <vt:lpstr>Scopus</vt:lpstr>
      <vt:lpstr>Scopus </vt:lpstr>
      <vt:lpstr>Slide 20</vt:lpstr>
      <vt:lpstr>ثبت نام</vt:lpstr>
      <vt:lpstr>کار عملی</vt:lpstr>
      <vt:lpstr>جستجو در بانک اطلاعاتی Scopus</vt:lpstr>
      <vt:lpstr>نحوه محدود کردن یافته ها</vt:lpstr>
      <vt:lpstr>Refine results</vt:lpstr>
      <vt:lpstr>ادامه</vt:lpstr>
      <vt:lpstr>Slide 27</vt:lpstr>
      <vt:lpstr>Analyze Search Results &amp; View Citation Overview</vt:lpstr>
      <vt:lpstr>Slide 29</vt:lpstr>
      <vt:lpstr>جستجو براساس نام نویسنده</vt:lpstr>
      <vt:lpstr>Slide 31</vt:lpstr>
      <vt:lpstr>Affiliation : جستجو براساس وابستگی سازمانی </vt:lpstr>
      <vt:lpstr>Slide 33</vt:lpstr>
      <vt:lpstr>Sources</vt:lpstr>
      <vt:lpstr>1-Search Alerts  2- Author Citation Alerts 3- Document Citation Alerts    </vt:lpstr>
      <vt:lpstr>کار عملی</vt:lpstr>
      <vt:lpstr>پایگاهSciVal</vt:lpstr>
      <vt:lpstr>Personal Profile Access</vt:lpstr>
      <vt:lpstr>نحوه ویرایش پروفایل شخصی در پایگاه Scopus</vt:lpstr>
      <vt:lpstr>انتخاب نویسنده مورد نظر و کلیک روی گزینه  Request to merge authors</vt:lpstr>
      <vt:lpstr>در صورتیکه قبلا در پایگاه Scopus ثبت نام کرده باشید و با کاربری و رمزعبور خود وارد شوید کاربری شما در بالای صفحه این پایگاه قابل رویت می باشد. </vt:lpstr>
      <vt:lpstr>Review Documents</vt:lpstr>
      <vt:lpstr>Review Affiliation</vt:lpstr>
      <vt:lpstr>در این مرحله نویسنده می بایست به منظور شروع فرآیند بررسی تیم Scopus لینک ارسالی Verification Email را به پست الکترونیکی خود تایید کند</vt:lpstr>
      <vt:lpstr>Slide 45</vt:lpstr>
      <vt:lpstr>کار عملی</vt:lpstr>
      <vt:lpstr>از توجه شما سپاسگزارم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2012-06-18T16:53:33Z</dcterms:created>
  <dcterms:modified xsi:type="dcterms:W3CDTF">2019-12-08T12:05:07Z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